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34"/>
  </p:notesMasterIdLst>
  <p:handoutMasterIdLst>
    <p:handoutMasterId r:id="rId35"/>
  </p:handoutMasterIdLst>
  <p:sldIdLst>
    <p:sldId id="2147480102" r:id="rId4"/>
    <p:sldId id="2147479965" r:id="rId5"/>
    <p:sldId id="2147479921" r:id="rId6"/>
    <p:sldId id="2147480109" r:id="rId7"/>
    <p:sldId id="2147479969" r:id="rId8"/>
    <p:sldId id="2147482789" r:id="rId9"/>
    <p:sldId id="2147480108" r:id="rId10"/>
    <p:sldId id="2147482790" r:id="rId11"/>
    <p:sldId id="2147479947" r:id="rId12"/>
    <p:sldId id="2147482791" r:id="rId13"/>
    <p:sldId id="2147480066" r:id="rId14"/>
    <p:sldId id="2147482792" r:id="rId15"/>
    <p:sldId id="2147482797" r:id="rId16"/>
    <p:sldId id="2147482796" r:id="rId17"/>
    <p:sldId id="2147482794" r:id="rId18"/>
    <p:sldId id="2147482799" r:id="rId19"/>
    <p:sldId id="2147482798" r:id="rId20"/>
    <p:sldId id="2147482810" r:id="rId21"/>
    <p:sldId id="2147482805" r:id="rId22"/>
    <p:sldId id="2147482801" r:id="rId23"/>
    <p:sldId id="2147482800" r:id="rId24"/>
    <p:sldId id="2147482804" r:id="rId25"/>
    <p:sldId id="2147482802" r:id="rId26"/>
    <p:sldId id="2147482803" r:id="rId27"/>
    <p:sldId id="2147482806" r:id="rId28"/>
    <p:sldId id="2147482807" r:id="rId29"/>
    <p:sldId id="2147482808" r:id="rId30"/>
    <p:sldId id="2147482809" r:id="rId31"/>
    <p:sldId id="2147480026" r:id="rId32"/>
    <p:sldId id="2147482811" r:id="rId33"/>
  </p:sldIdLst>
  <p:sldSz cx="12192000" cy="6858000"/>
  <p:notesSz cx="6858000" cy="9144000"/>
  <p:embeddedFontLs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Lora SemiBold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Segoe Sans Text" pitchFamily="2" charset="0"/>
      <p:regular r:id="rId48"/>
      <p:bold r:id="rId49"/>
    </p:embeddedFont>
    <p:embeddedFont>
      <p:font typeface="Segoe UI" panose="020B0502040204020203" pitchFamily="34" charset="0"/>
      <p:regular r:id="rId50"/>
      <p:bold r:id="rId51"/>
      <p:italic r:id="rId52"/>
      <p:boldItalic r:id="rId53"/>
    </p:embeddedFont>
    <p:embeddedFont>
      <p:font typeface="Source Sans Pro" panose="020B0503030403020204" pitchFamily="34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FFFFCC"/>
    <a:srgbClr val="E4D2E4"/>
    <a:srgbClr val="282828"/>
    <a:srgbClr val="554992"/>
    <a:srgbClr val="687EE8"/>
    <a:srgbClr val="5E32FF"/>
    <a:srgbClr val="552DE7"/>
    <a:srgbClr val="3E21A0"/>
    <a:srgbClr val="321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6" autoAdjust="0"/>
    <p:restoredTop sz="94660"/>
  </p:normalViewPr>
  <p:slideViewPr>
    <p:cSldViewPr snapToGrid="0">
      <p:cViewPr varScale="1">
        <p:scale>
          <a:sx n="94" d="100"/>
          <a:sy n="94" d="100"/>
        </p:scale>
        <p:origin x="6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microsoft.com/office/2018/10/relationships/authors" Target="author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5.xml"/><Relationship Id="rId51" Type="http://schemas.openxmlformats.org/officeDocument/2006/relationships/font" Target="fonts/font16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11/10/2024 4:20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11/10/2024 4:20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11/10/2024 4:20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11/10/2024 4:20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1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the code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11/10/2024 4:20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58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0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youtube.com/@sa-es-ir" TargetMode="External"/><Relationship Id="rId7" Type="http://schemas.openxmlformats.org/officeDocument/2006/relationships/hyperlink" Target="https://github.com/sa-es-ir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0.svg"/><Relationship Id="rId5" Type="http://schemas.openxmlformats.org/officeDocument/2006/relationships/hyperlink" Target="https://www.linkedin.com/in/sa-es-ir/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efcore/issues/22953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Pull%20request%20to%20improve%20in%20SqlClient%205.2.2" TargetMode="External"/><Relationship Id="rId3" Type="http://schemas.openxmlformats.org/officeDocument/2006/relationships/hyperlink" Target="https://en.wikipedia.org/wiki/Tabular_Data_Stream" TargetMode="External"/><Relationship Id="rId7" Type="http://schemas.openxmlformats.org/officeDocument/2006/relationships/hyperlink" Target="https://learn.microsoft.com/en-us/sql/relational-databases/security/networking/tds-8?view=sql-server-ver16" TargetMode="External"/><Relationship Id="rId2" Type="http://schemas.openxmlformats.org/officeDocument/2006/relationships/hyperlink" Target="https://github.com/sa-es-ir/EFCoreLargeDataResultIssue" TargetMode="Externa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github.com/dotnet/SqlClient/issues/593" TargetMode="External"/><Relationship Id="rId5" Type="http://schemas.openxmlformats.org/officeDocument/2006/relationships/hyperlink" Target="https://github.com/dotnet/SqlClient/blob/9d5ca32e666b3da1cc27b4ab145367308998b147/src/Microsoft.Data.SqlClient/src/Microsoft/Data/SqlClient/TdsParserStateObject.cs#L2595" TargetMode="External"/><Relationship Id="rId4" Type="http://schemas.openxmlformats.org/officeDocument/2006/relationships/hyperlink" Target="https://learn.microsoft.com/en-us/openspecs/windows_protocols/ms-tds/893fcc7e-8a39-4b3c-815a-773b7b982c50" TargetMode="External"/><Relationship Id="rId9" Type="http://schemas.openxmlformats.org/officeDocument/2006/relationships/hyperlink" Target="https://github.com/dotnet/efcore/issues/34939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youtube.com/@sa-es-ir" TargetMode="External"/><Relationship Id="rId7" Type="http://schemas.openxmlformats.org/officeDocument/2006/relationships/hyperlink" Target="https://github.com/sa-es-ir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hyperlink" Target="https://www.linkedin.com/in/sa-es-ir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14" y="1111848"/>
            <a:ext cx="6367270" cy="2777363"/>
          </a:xfrm>
        </p:spPr>
        <p:txBody>
          <a:bodyPr/>
          <a:lstStyle/>
          <a:p>
            <a:r>
              <a:rPr lang="en-US" sz="48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Navigating Async Challenges in EF Core for Large Data Retrieval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914" y="5336236"/>
            <a:ext cx="5430837" cy="338554"/>
          </a:xfrm>
        </p:spPr>
        <p:txBody>
          <a:bodyPr/>
          <a:lstStyle/>
          <a:p>
            <a:r>
              <a:rPr lang="en-US" sz="2200" dirty="0">
                <a:latin typeface="Open Sans"/>
                <a:ea typeface="Open Sans"/>
                <a:cs typeface="Open Sans"/>
              </a:rPr>
              <a:t>Saeed Esmaeelinejad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41557-6923-2EB2-57E7-6AB63CEB6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7FEFEE-E322-84F4-B4A5-418D72018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12" y="1929304"/>
            <a:ext cx="8960310" cy="1543129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78A741-CE22-FFD6-807E-00FC123E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641" y="463394"/>
            <a:ext cx="3630717" cy="923330"/>
          </a:xfrm>
        </p:spPr>
        <p:txBody>
          <a:bodyPr/>
          <a:lstStyle/>
          <a:p>
            <a:r>
              <a:rPr lang="en-US" sz="3600" dirty="0">
                <a:solidFill>
                  <a:schemeClr val="bg2"/>
                </a:solidFill>
              </a:rPr>
              <a:t>The numbers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(</a:t>
            </a:r>
            <a:r>
              <a:rPr lang="en-US" sz="2400" dirty="0">
                <a:ln>
                  <a:noFill/>
                </a:ln>
                <a:gradFill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19000">
                      <a:srgbClr val="E566CC"/>
                    </a:gs>
                  </a:gsLst>
                  <a:lin ang="3600000" scaled="0"/>
                </a:gradFill>
              </a:rPr>
              <a:t>EF Core 9-rc2</a:t>
            </a:r>
            <a:r>
              <a:rPr lang="en-US" sz="2400" dirty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BFF8DCB-0AAD-C19A-D035-9AD62447E357}"/>
              </a:ext>
            </a:extLst>
          </p:cNvPr>
          <p:cNvSpPr txBox="1">
            <a:spLocks/>
          </p:cNvSpPr>
          <p:nvPr/>
        </p:nvSpPr>
        <p:spPr>
          <a:xfrm>
            <a:off x="179283" y="2586720"/>
            <a:ext cx="3004183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3600" dirty="0">
                <a:solidFill>
                  <a:srgbClr val="FFB900"/>
                </a:solidFill>
              </a:rPr>
              <a:t>SQL-Server</a:t>
            </a:r>
            <a:endParaRPr lang="en-US" dirty="0">
              <a:solidFill>
                <a:srgbClr val="FFB900"/>
              </a:solidFill>
            </a:endParaRPr>
          </a:p>
        </p:txBody>
      </p:sp>
      <p:pic>
        <p:nvPicPr>
          <p:cNvPr id="11" name="Picture 10" descr="A screen shot of a computer error&#10;&#10;Description automatically generated">
            <a:extLst>
              <a:ext uri="{FF2B5EF4-FFF2-40B4-BE49-F238E27FC236}">
                <a16:creationId xmlns:a16="http://schemas.microsoft.com/office/drawing/2014/main" id="{0F50922B-325B-CA53-A536-329E50BC7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911" y="4148094"/>
            <a:ext cx="8960309" cy="1710539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492D17B9-7EAE-13F0-4BEA-563914346970}"/>
              </a:ext>
            </a:extLst>
          </p:cNvPr>
          <p:cNvSpPr txBox="1">
            <a:spLocks/>
          </p:cNvSpPr>
          <p:nvPr/>
        </p:nvSpPr>
        <p:spPr>
          <a:xfrm>
            <a:off x="179283" y="4880099"/>
            <a:ext cx="3004183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3600" dirty="0">
                <a:solidFill>
                  <a:srgbClr val="8DE971"/>
                </a:solidFill>
              </a:rPr>
              <a:t>Postgres</a:t>
            </a:r>
            <a:endParaRPr lang="en-US" dirty="0">
              <a:solidFill>
                <a:srgbClr val="8DE97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4221EC-A38D-3A1D-4CEB-2BEB9E9EEF1D}"/>
              </a:ext>
            </a:extLst>
          </p:cNvPr>
          <p:cNvSpPr/>
          <p:nvPr/>
        </p:nvSpPr>
        <p:spPr bwMode="auto">
          <a:xfrm>
            <a:off x="5088468" y="1799916"/>
            <a:ext cx="1210734" cy="1781484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A219A14-D2F7-DCEA-0E31-15146547106A}"/>
              </a:ext>
            </a:extLst>
          </p:cNvPr>
          <p:cNvSpPr/>
          <p:nvPr/>
        </p:nvSpPr>
        <p:spPr bwMode="auto">
          <a:xfrm>
            <a:off x="10422468" y="1810126"/>
            <a:ext cx="1210734" cy="1781484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6C76088-7D9C-5FA8-EE69-6A34EAECFA74}"/>
              </a:ext>
            </a:extLst>
          </p:cNvPr>
          <p:cNvSpPr/>
          <p:nvPr/>
        </p:nvSpPr>
        <p:spPr bwMode="auto">
          <a:xfrm>
            <a:off x="5342468" y="4015013"/>
            <a:ext cx="1210734" cy="1928587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35C997F-881C-DAE6-5D01-4907DB258A7C}"/>
              </a:ext>
            </a:extLst>
          </p:cNvPr>
          <p:cNvSpPr/>
          <p:nvPr/>
        </p:nvSpPr>
        <p:spPr bwMode="auto">
          <a:xfrm>
            <a:off x="10388603" y="4039069"/>
            <a:ext cx="1210734" cy="1928587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5062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 animBg="1"/>
      <p:bldP spid="13" grpId="1" animBg="1"/>
      <p:bldP spid="14" grpId="0" animBg="1"/>
      <p:bldP spid="14" grpId="1" animBg="1"/>
      <p:bldP spid="15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1575816"/>
          </a:xfrm>
        </p:spPr>
        <p:txBody>
          <a:bodyPr/>
          <a:lstStyle/>
          <a:p>
            <a:r>
              <a:rPr lang="en-US" sz="3200" dirty="0"/>
              <a:t>Where the issue comes from?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C9724-6AD8-EDF8-9219-22F8CA917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8218F31-76F5-8264-4BF3-5DF26312E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262" y="1852756"/>
            <a:ext cx="11394218" cy="2462213"/>
          </a:xfrm>
        </p:spPr>
        <p:txBody>
          <a:bodyPr/>
          <a:lstStyle/>
          <a:p>
            <a:r>
              <a:rPr lang="en-US" sz="4000" dirty="0">
                <a:solidFill>
                  <a:srgbClr val="FFB900"/>
                </a:solidFill>
              </a:rPr>
              <a:t>Question:</a:t>
            </a:r>
            <a:br>
              <a:rPr lang="en-US" sz="4000" dirty="0">
                <a:solidFill>
                  <a:srgbClr val="FFB900"/>
                </a:solidFill>
              </a:rPr>
            </a:br>
            <a:br>
              <a:rPr lang="en-US" sz="4000" dirty="0"/>
            </a:br>
            <a:r>
              <a:rPr lang="en-US" sz="4000" dirty="0"/>
              <a:t>Could </a:t>
            </a:r>
            <a:r>
              <a:rPr lang="en-US" sz="4000" dirty="0">
                <a:solidFill>
                  <a:srgbClr val="FFB3BB"/>
                </a:solidFill>
              </a:rPr>
              <a:t>EF Core</a:t>
            </a:r>
            <a:r>
              <a:rPr lang="en-US" sz="4000" dirty="0"/>
              <a:t> actually be the culprit</a:t>
            </a:r>
            <a:br>
              <a:rPr lang="en-US" sz="4000" dirty="0"/>
            </a:br>
            <a:r>
              <a:rPr lang="en-US" sz="4000" dirty="0"/>
              <a:t>when using </a:t>
            </a:r>
            <a:r>
              <a:rPr lang="en-US" sz="4000" dirty="0" err="1">
                <a:solidFill>
                  <a:srgbClr val="FFB3BB"/>
                </a:solidFill>
              </a:rPr>
              <a:t>Sql</a:t>
            </a:r>
            <a:r>
              <a:rPr lang="en-US" sz="4000" dirty="0">
                <a:solidFill>
                  <a:srgbClr val="FFB3BB"/>
                </a:solidFill>
              </a:rPr>
              <a:t>-Server</a:t>
            </a:r>
            <a:r>
              <a:rPr lang="en-US" sz="4000" dirty="0"/>
              <a:t> provider?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71C10-C5FB-495A-77E2-B193671E1969}"/>
              </a:ext>
            </a:extLst>
          </p:cNvPr>
          <p:cNvSpPr txBox="1"/>
          <p:nvPr/>
        </p:nvSpPr>
        <p:spPr>
          <a:xfrm>
            <a:off x="2957371" y="5026167"/>
            <a:ext cx="6096000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932742">
              <a:lnSpc>
                <a:spcPct val="100000"/>
              </a:lnSpc>
              <a:spcBef>
                <a:spcPct val="0"/>
              </a:spcBef>
              <a:buNone/>
              <a:defRPr lang="en-US" sz="4000" b="1" cap="none" spc="0" baseline="0" dirty="0">
                <a:ln w="3175">
                  <a:noFill/>
                </a:ln>
                <a:solidFill>
                  <a:srgbClr val="FFB9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Will see!</a:t>
            </a:r>
          </a:p>
        </p:txBody>
      </p:sp>
    </p:spTree>
    <p:extLst>
      <p:ext uri="{BB962C8B-B14F-4D97-AF65-F5344CB8AC3E}">
        <p14:creationId xmlns:p14="http://schemas.microsoft.com/office/powerpoint/2010/main" val="32816425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CEE83-C5DC-3FC6-CC60-33D3CB169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2524B61-8935-2617-7110-6D39890942C4}"/>
              </a:ext>
            </a:extLst>
          </p:cNvPr>
          <p:cNvGrpSpPr/>
          <p:nvPr/>
        </p:nvGrpSpPr>
        <p:grpSpPr>
          <a:xfrm>
            <a:off x="5025226" y="1530930"/>
            <a:ext cx="3101008" cy="1275881"/>
            <a:chOff x="5025226" y="1530930"/>
            <a:chExt cx="3101008" cy="127588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CB95AD1-2339-ABA6-01C1-2D0ABB28B707}"/>
                </a:ext>
              </a:extLst>
            </p:cNvPr>
            <p:cNvSpPr/>
            <p:nvPr/>
          </p:nvSpPr>
          <p:spPr bwMode="auto">
            <a:xfrm>
              <a:off x="5025226" y="1530930"/>
              <a:ext cx="3101008" cy="1275881"/>
            </a:xfrm>
            <a:prstGeom prst="roundRect">
              <a:avLst/>
            </a:prstGeom>
            <a:solidFill>
              <a:srgbClr val="FFFFCC"/>
            </a:solidFill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itle 2">
              <a:extLst>
                <a:ext uri="{FF2B5EF4-FFF2-40B4-BE49-F238E27FC236}">
                  <a16:creationId xmlns:a16="http://schemas.microsoft.com/office/drawing/2014/main" id="{D02DA996-F90C-7876-6695-F24B4FA3D9D2}"/>
                </a:ext>
              </a:extLst>
            </p:cNvPr>
            <p:cNvSpPr txBox="1">
              <a:spLocks/>
            </p:cNvSpPr>
            <p:nvPr/>
          </p:nvSpPr>
          <p:spPr>
            <a:xfrm>
              <a:off x="5025226" y="1632147"/>
              <a:ext cx="3101008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algn="ctr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4000" b="1" kern="1200" cap="none" spc="0" baseline="0" dirty="0">
                  <a:ln w="3175">
                    <a:noFill/>
                  </a:ln>
                  <a:gradFill flip="none" rotWithShape="1">
                    <a:gsLst>
                      <a:gs pos="100000">
                        <a:schemeClr val="accent3"/>
                      </a:gs>
                      <a:gs pos="1000">
                        <a:schemeClr val="accent5"/>
                      </a:gs>
                      <a:gs pos="56000">
                        <a:srgbClr val="E76BC7"/>
                      </a:gs>
                      <a:gs pos="16000">
                        <a:schemeClr val="accent2"/>
                      </a:gs>
                    </a:gsLst>
                    <a:lin ang="3600000" scaled="0"/>
                    <a:tileRect/>
                  </a:gra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LINQ query translator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9604BE-BEEC-231E-9D1E-1FAABE805579}"/>
              </a:ext>
            </a:extLst>
          </p:cNvPr>
          <p:cNvGrpSpPr/>
          <p:nvPr/>
        </p:nvGrpSpPr>
        <p:grpSpPr>
          <a:xfrm>
            <a:off x="5789875" y="2041138"/>
            <a:ext cx="3191563" cy="1350609"/>
            <a:chOff x="5789876" y="2041139"/>
            <a:chExt cx="2973788" cy="118474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9EF229-325C-2BF7-AEB1-729F9D7D3186}"/>
                </a:ext>
              </a:extLst>
            </p:cNvPr>
            <p:cNvSpPr/>
            <p:nvPr/>
          </p:nvSpPr>
          <p:spPr bwMode="auto">
            <a:xfrm>
              <a:off x="5789876" y="2041139"/>
              <a:ext cx="2973788" cy="1184744"/>
            </a:xfrm>
            <a:prstGeom prst="roundRect">
              <a:avLst/>
            </a:prstGeom>
            <a:grpFill/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itle 2">
              <a:extLst>
                <a:ext uri="{FF2B5EF4-FFF2-40B4-BE49-F238E27FC236}">
                  <a16:creationId xmlns:a16="http://schemas.microsoft.com/office/drawing/2014/main" id="{4ABA3AE7-EB4E-8003-3C9C-8F49160572ED}"/>
                </a:ext>
              </a:extLst>
            </p:cNvPr>
            <p:cNvSpPr txBox="1">
              <a:spLocks/>
            </p:cNvSpPr>
            <p:nvPr/>
          </p:nvSpPr>
          <p:spPr>
            <a:xfrm>
              <a:off x="5829629" y="2214691"/>
              <a:ext cx="2852233" cy="307777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algn="ctr" defTabSz="932742">
                <a:lnSpc>
                  <a:spcPct val="100000"/>
                </a:lnSpc>
                <a:spcBef>
                  <a:spcPct val="0"/>
                </a:spcBef>
                <a:buNone/>
                <a:defRPr sz="2000" b="1" cap="none" spc="0" baseline="0">
                  <a:ln w="3175">
                    <a:noFill/>
                  </a:ln>
                  <a:effectLst/>
                  <a:latin typeface="Times New Roman" panose="02020603050405020304" pitchFamily="18" charset="0"/>
                  <a:ea typeface="Open Sans" panose="020B0606030504020204" pitchFamily="34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Database provider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F7BB797-446A-D163-919A-BB5C88DA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34" y="297361"/>
            <a:ext cx="11060491" cy="615553"/>
          </a:xfrm>
        </p:spPr>
        <p:txBody>
          <a:bodyPr/>
          <a:lstStyle/>
          <a:p>
            <a:r>
              <a:rPr lang="en-US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</a:rPr>
              <a:t>How does EF Core execute a query?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963D723-AFE1-66B6-70F5-A8E844D30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23" y="1534299"/>
            <a:ext cx="3340272" cy="1054154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6B8BDB-1F8A-AD43-1822-4CF52598D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34" y="3151866"/>
            <a:ext cx="4007056" cy="958899"/>
          </a:xfrm>
          <a:prstGeom prst="rect">
            <a:avLst/>
          </a:prstGeom>
          <a:ln>
            <a:solidFill>
              <a:schemeClr val="tx2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896B367-05FE-F508-37B3-816C5DBD144A}"/>
              </a:ext>
            </a:extLst>
          </p:cNvPr>
          <p:cNvGrpSpPr/>
          <p:nvPr/>
        </p:nvGrpSpPr>
        <p:grpSpPr>
          <a:xfrm>
            <a:off x="10558445" y="4147967"/>
            <a:ext cx="1363206" cy="1471801"/>
            <a:chOff x="9981652" y="4595297"/>
            <a:chExt cx="1785764" cy="1965342"/>
          </a:xfrm>
        </p:grpSpPr>
        <p:pic>
          <p:nvPicPr>
            <p:cNvPr id="1026" name="Picture 2" descr="Database - Free technology icons">
              <a:extLst>
                <a:ext uri="{FF2B5EF4-FFF2-40B4-BE49-F238E27FC236}">
                  <a16:creationId xmlns:a16="http://schemas.microsoft.com/office/drawing/2014/main" id="{89011901-7B50-4245-7697-B9AAD3AF3B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1767" y="4954990"/>
              <a:ext cx="1605649" cy="1605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itle 2">
              <a:extLst>
                <a:ext uri="{FF2B5EF4-FFF2-40B4-BE49-F238E27FC236}">
                  <a16:creationId xmlns:a16="http://schemas.microsoft.com/office/drawing/2014/main" id="{80BCD2BC-566E-D782-11F3-A1A05F7778CA}"/>
                </a:ext>
              </a:extLst>
            </p:cNvPr>
            <p:cNvSpPr txBox="1">
              <a:spLocks/>
            </p:cNvSpPr>
            <p:nvPr/>
          </p:nvSpPr>
          <p:spPr>
            <a:xfrm>
              <a:off x="9981652" y="4595297"/>
              <a:ext cx="1464366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algn="ctr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4000" b="1" kern="1200" cap="none" spc="0" baseline="0" dirty="0">
                  <a:ln w="3175">
                    <a:noFill/>
                  </a:ln>
                  <a:gradFill flip="none" rotWithShape="1">
                    <a:gsLst>
                      <a:gs pos="100000">
                        <a:schemeClr val="accent3"/>
                      </a:gs>
                      <a:gs pos="1000">
                        <a:schemeClr val="accent5"/>
                      </a:gs>
                      <a:gs pos="56000">
                        <a:srgbClr val="E76BC7"/>
                      </a:gs>
                      <a:gs pos="16000">
                        <a:schemeClr val="accent2"/>
                      </a:gs>
                    </a:gsLst>
                    <a:lin ang="3600000" scaled="0"/>
                    <a:tileRect/>
                  </a:gra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sz="2000" dirty="0">
                  <a:solidFill>
                    <a:schemeClr val="bg2"/>
                  </a:solidFill>
                </a:rPr>
                <a:t>MS-SQL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F655066-9763-5D0E-60FA-2C6B033CB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594" y="5724939"/>
            <a:ext cx="3343565" cy="69333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4E3F6C-B260-AAB6-5F12-C7CBFF01E541}"/>
              </a:ext>
            </a:extLst>
          </p:cNvPr>
          <p:cNvSpPr/>
          <p:nvPr/>
        </p:nvSpPr>
        <p:spPr bwMode="auto">
          <a:xfrm>
            <a:off x="1945425" y="4027688"/>
            <a:ext cx="2973788" cy="1184744"/>
          </a:xfrm>
          <a:prstGeom prst="roundRect">
            <a:avLst/>
          </a:prstGeom>
          <a:solidFill>
            <a:srgbClr val="FFFFCC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- Create classes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- Relations fixup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- …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8054399-B479-5E55-E649-7B1E8E316534}"/>
              </a:ext>
            </a:extLst>
          </p:cNvPr>
          <p:cNvSpPr/>
          <p:nvPr/>
        </p:nvSpPr>
        <p:spPr bwMode="auto">
          <a:xfrm>
            <a:off x="618291" y="5375895"/>
            <a:ext cx="1854565" cy="693336"/>
          </a:xfrm>
          <a:prstGeom prst="roundRect">
            <a:avLst/>
          </a:prstGeom>
          <a:solidFill>
            <a:srgbClr val="92D050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TextTable2MB</a:t>
            </a:r>
            <a:endParaRPr lang="en-US" sz="2000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BAAA7D3-BD13-AD3A-81E0-695A7299A294}"/>
              </a:ext>
            </a:extLst>
          </p:cNvPr>
          <p:cNvSpPr/>
          <p:nvPr/>
        </p:nvSpPr>
        <p:spPr bwMode="auto">
          <a:xfrm>
            <a:off x="399277" y="5515505"/>
            <a:ext cx="1854565" cy="693336"/>
          </a:xfrm>
          <a:prstGeom prst="roundRect">
            <a:avLst/>
          </a:prstGeom>
          <a:solidFill>
            <a:srgbClr val="92D050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TextTable2MB</a:t>
            </a:r>
            <a:endParaRPr lang="en-US" sz="2000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41589C-8FD9-EB38-BED3-E6B7751C9639}"/>
              </a:ext>
            </a:extLst>
          </p:cNvPr>
          <p:cNvCxnSpPr/>
          <p:nvPr/>
        </p:nvCxnSpPr>
        <p:spPr>
          <a:xfrm>
            <a:off x="3607244" y="2288296"/>
            <a:ext cx="1463040" cy="0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44491AF-C9CF-AEC6-7912-152097C9B20E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9140057" y="3261270"/>
            <a:ext cx="706390" cy="2405380"/>
          </a:xfrm>
          <a:prstGeom prst="bentConnector2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5A939D0-DB3E-A181-5FE7-75F8B6A0FC16}"/>
              </a:ext>
            </a:extLst>
          </p:cNvPr>
          <p:cNvCxnSpPr>
            <a:stCxn id="1026" idx="1"/>
            <a:endCxn id="6" idx="0"/>
          </p:cNvCxnSpPr>
          <p:nvPr/>
        </p:nvCxnSpPr>
        <p:spPr>
          <a:xfrm rot="10800000" flipV="1">
            <a:off x="7406378" y="5018551"/>
            <a:ext cx="3289567" cy="706388"/>
          </a:xfrm>
          <a:prstGeom prst="bentConnector2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C07E80B-6D8A-0808-66EB-5A5DE902D37D}"/>
              </a:ext>
            </a:extLst>
          </p:cNvPr>
          <p:cNvCxnSpPr>
            <a:stCxn id="6" idx="1"/>
            <a:endCxn id="12" idx="3"/>
          </p:cNvCxnSpPr>
          <p:nvPr/>
        </p:nvCxnSpPr>
        <p:spPr>
          <a:xfrm rot="10800000">
            <a:off x="4919214" y="4620061"/>
            <a:ext cx="815381" cy="1451547"/>
          </a:xfrm>
          <a:prstGeom prst="bentConnector3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E75BA56-21D7-B03F-3BEC-33CE063CE9EB}"/>
              </a:ext>
            </a:extLst>
          </p:cNvPr>
          <p:cNvCxnSpPr>
            <a:stCxn id="12" idx="1"/>
            <a:endCxn id="14" idx="0"/>
          </p:cNvCxnSpPr>
          <p:nvPr/>
        </p:nvCxnSpPr>
        <p:spPr>
          <a:xfrm rot="10800000" flipV="1">
            <a:off x="1545575" y="4620059"/>
            <a:ext cx="399851" cy="755835"/>
          </a:xfrm>
          <a:prstGeom prst="bentConnector2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EB7E59-39BF-ABDF-5B74-B4508AB3F1BA}"/>
              </a:ext>
            </a:extLst>
          </p:cNvPr>
          <p:cNvCxnSpPr/>
          <p:nvPr/>
        </p:nvCxnSpPr>
        <p:spPr>
          <a:xfrm flipV="1">
            <a:off x="962108" y="1939924"/>
            <a:ext cx="0" cy="3435970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0AF3AB8-66FA-37D3-0C1C-88E179DEF8BC}"/>
              </a:ext>
            </a:extLst>
          </p:cNvPr>
          <p:cNvSpPr/>
          <p:nvPr/>
        </p:nvSpPr>
        <p:spPr bwMode="auto">
          <a:xfrm>
            <a:off x="8541745" y="2183790"/>
            <a:ext cx="2767054" cy="551170"/>
          </a:xfrm>
          <a:prstGeom prst="round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Microsoft.Data.SqlClient</a:t>
            </a:r>
            <a:endParaRPr lang="en-US" sz="1600" b="1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72906-77DA-FDF9-902C-00DE609C02B4}"/>
              </a:ext>
            </a:extLst>
          </p:cNvPr>
          <p:cNvSpPr txBox="1"/>
          <p:nvPr/>
        </p:nvSpPr>
        <p:spPr>
          <a:xfrm>
            <a:off x="5861002" y="2714479"/>
            <a:ext cx="303044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 dirty="0" err="1">
                <a:solidFill>
                  <a:srgbClr val="002060"/>
                </a:solidFill>
              </a:rPr>
              <a:t>Microsoft.EntityFrameworkCore.SqlServer</a:t>
            </a:r>
            <a:endParaRPr lang="en-US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42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AD6CC-4754-10BF-3E19-2B5F45D33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61A4CF-123E-9F6C-74EF-C7F4071AB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364" y="1234671"/>
            <a:ext cx="9303026" cy="1107996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2"/>
                </a:solidFill>
              </a:rPr>
              <a:t>How to find which version of </a:t>
            </a:r>
            <a:r>
              <a:rPr lang="en-US" sz="3600" dirty="0" err="1">
                <a:ln>
                  <a:noFill/>
                </a:ln>
                <a:gradFill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19000">
                      <a:srgbClr val="E566CC"/>
                    </a:gs>
                  </a:gsLst>
                  <a:lin ang="3600000" scaled="0"/>
                </a:gradFill>
              </a:rPr>
              <a:t>SqlClient</a:t>
            </a:r>
            <a:r>
              <a:rPr lang="en-US" sz="3600" dirty="0">
                <a:ln>
                  <a:noFill/>
                </a:ln>
                <a:gradFill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19000">
                      <a:srgbClr val="E566CC"/>
                    </a:gs>
                  </a:gsLst>
                  <a:lin ang="3600000" scaled="0"/>
                </a:gradFill>
              </a:rPr>
              <a:t> </a:t>
            </a:r>
            <a:r>
              <a:rPr lang="en-US" sz="3600" dirty="0">
                <a:ln>
                  <a:noFill/>
                </a:ln>
                <a:solidFill>
                  <a:schemeClr val="bg2"/>
                </a:solidFill>
              </a:rPr>
              <a:t>is using in EF Core?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81BBD3C-8234-B7C0-D154-A63AA7759C4B}"/>
              </a:ext>
            </a:extLst>
          </p:cNvPr>
          <p:cNvSpPr txBox="1">
            <a:spLocks/>
          </p:cNvSpPr>
          <p:nvPr/>
        </p:nvSpPr>
        <p:spPr>
          <a:xfrm>
            <a:off x="1405364" y="3772462"/>
            <a:ext cx="9303026" cy="16619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>
                <a:solidFill>
                  <a:schemeClr val="bg2"/>
                </a:solidFill>
              </a:rPr>
              <a:t>There is a new feature in .NET 9:</a:t>
            </a:r>
          </a:p>
          <a:p>
            <a:pPr algn="l"/>
            <a:endParaRPr lang="en-US" sz="3600" dirty="0">
              <a:solidFill>
                <a:schemeClr val="bg2"/>
              </a:solidFill>
            </a:endParaRPr>
          </a:p>
          <a:p>
            <a:r>
              <a:rPr lang="en-US" sz="3600" dirty="0">
                <a:ln>
                  <a:noFill/>
                </a:ln>
                <a:solidFill>
                  <a:srgbClr val="FFB900"/>
                </a:solidFill>
              </a:rPr>
              <a:t>“dotnet </a:t>
            </a:r>
            <a:r>
              <a:rPr lang="en-US" sz="3600" dirty="0" err="1">
                <a:ln>
                  <a:noFill/>
                </a:ln>
                <a:solidFill>
                  <a:srgbClr val="FFB900"/>
                </a:solidFill>
              </a:rPr>
              <a:t>nuget</a:t>
            </a:r>
            <a:r>
              <a:rPr lang="en-US" sz="3600" dirty="0">
                <a:ln>
                  <a:noFill/>
                </a:ln>
                <a:solidFill>
                  <a:srgbClr val="FFB900"/>
                </a:solidFill>
              </a:rPr>
              <a:t> why”</a:t>
            </a:r>
          </a:p>
        </p:txBody>
      </p:sp>
    </p:spTree>
    <p:extLst>
      <p:ext uri="{BB962C8B-B14F-4D97-AF65-F5344CB8AC3E}">
        <p14:creationId xmlns:p14="http://schemas.microsoft.com/office/powerpoint/2010/main" val="3163829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78559-C7C9-ADAF-A792-35AD52F97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395D061-64E8-F7C9-7FEB-7D6420310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74" y="2825035"/>
            <a:ext cx="10393251" cy="1781484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5309FB-1DFD-AA5D-0358-00B35B543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364" y="1234671"/>
            <a:ext cx="9303026" cy="553998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2"/>
                </a:solidFill>
              </a:rPr>
              <a:t>The benchmark result for </a:t>
            </a:r>
            <a:r>
              <a:rPr lang="en-US" sz="3600" dirty="0" err="1">
                <a:ln>
                  <a:noFill/>
                </a:ln>
                <a:gradFill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19000">
                      <a:srgbClr val="E566CC"/>
                    </a:gs>
                  </a:gsLst>
                  <a:lin ang="3600000" scaled="0"/>
                </a:gradFill>
              </a:rPr>
              <a:t>SqlClient</a:t>
            </a:r>
            <a:r>
              <a:rPr lang="en-US" sz="3600" dirty="0">
                <a:ln>
                  <a:noFill/>
                </a:ln>
                <a:gradFill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19000">
                      <a:srgbClr val="E566CC"/>
                    </a:gs>
                  </a:gsLst>
                  <a:lin ang="3600000" scaled="0"/>
                </a:gradFill>
              </a:rPr>
              <a:t> 5.1.6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4B66C51-5C7C-1059-D475-1B63C9774371}"/>
              </a:ext>
            </a:extLst>
          </p:cNvPr>
          <p:cNvSpPr/>
          <p:nvPr/>
        </p:nvSpPr>
        <p:spPr bwMode="auto">
          <a:xfrm>
            <a:off x="3591825" y="2708818"/>
            <a:ext cx="1380634" cy="1998353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F4294A-E2B1-3332-8CC7-4C0E02CA7BB5}"/>
              </a:ext>
            </a:extLst>
          </p:cNvPr>
          <p:cNvSpPr/>
          <p:nvPr/>
        </p:nvSpPr>
        <p:spPr bwMode="auto">
          <a:xfrm>
            <a:off x="9532775" y="2703189"/>
            <a:ext cx="1380634" cy="1998353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670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03F6-03AF-A51F-6DB5-1FCECD5F2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9BB03F-0AE3-CA41-5637-7241042B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05" y="512648"/>
            <a:ext cx="1032739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</a:rPr>
              <a:t>The reported issue in the </a:t>
            </a:r>
            <a:r>
              <a:rPr lang="en-US" dirty="0" err="1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</a:rPr>
              <a:t>SqlClient</a:t>
            </a:r>
            <a:r>
              <a:rPr lang="en-US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</a:rPr>
              <a:t> repo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B9C3199-07B0-8002-FF11-994CCE63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03" y="1537640"/>
            <a:ext cx="11640148" cy="457858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04722067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267C3-C15A-7311-B7D8-1C7604349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DA520934-15B6-F2DD-B78C-95BA9206D663}"/>
              </a:ext>
            </a:extLst>
          </p:cNvPr>
          <p:cNvGrpSpPr/>
          <p:nvPr/>
        </p:nvGrpSpPr>
        <p:grpSpPr>
          <a:xfrm>
            <a:off x="404376" y="2456950"/>
            <a:ext cx="6982388" cy="3260035"/>
            <a:chOff x="399277" y="1530930"/>
            <a:chExt cx="9654124" cy="476567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2BF3F7D-0BB2-C80C-D621-A42254D3B866}"/>
                </a:ext>
              </a:extLst>
            </p:cNvPr>
            <p:cNvGrpSpPr/>
            <p:nvPr/>
          </p:nvGrpSpPr>
          <p:grpSpPr>
            <a:xfrm>
              <a:off x="4993416" y="1530930"/>
              <a:ext cx="3101008" cy="1275881"/>
              <a:chOff x="5025226" y="1530930"/>
              <a:chExt cx="3101008" cy="1275881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AFC27B0-5ADC-F942-1769-303ACD3EBA33}"/>
                  </a:ext>
                </a:extLst>
              </p:cNvPr>
              <p:cNvSpPr/>
              <p:nvPr/>
            </p:nvSpPr>
            <p:spPr bwMode="auto">
              <a:xfrm>
                <a:off x="5025226" y="1530930"/>
                <a:ext cx="3101008" cy="1275881"/>
              </a:xfrm>
              <a:prstGeom prst="roundRect">
                <a:avLst/>
              </a:prstGeom>
              <a:solidFill>
                <a:srgbClr val="FFFFCC"/>
              </a:solidFill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Title 2">
                <a:extLst>
                  <a:ext uri="{FF2B5EF4-FFF2-40B4-BE49-F238E27FC236}">
                    <a16:creationId xmlns:a16="http://schemas.microsoft.com/office/drawing/2014/main" id="{3BABE026-4AAF-4420-7C67-D5FD23AB37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5226" y="1632147"/>
                <a:ext cx="3101008" cy="314946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marL="0" algn="ctr" defTabSz="932742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en-US" sz="4000" b="1" kern="1200" cap="none" spc="0" baseline="0" dirty="0">
                    <a:ln w="3175">
                      <a:noFill/>
                    </a:ln>
                    <a:gradFill flip="none" rotWithShape="1">
                      <a:gsLst>
                        <a:gs pos="100000">
                          <a:schemeClr val="accent3"/>
                        </a:gs>
                        <a:gs pos="1000">
                          <a:schemeClr val="accent5"/>
                        </a:gs>
                        <a:gs pos="56000">
                          <a:srgbClr val="E76BC7"/>
                        </a:gs>
                        <a:gs pos="16000">
                          <a:schemeClr val="accent2"/>
                        </a:gs>
                      </a:gsLst>
                      <a:lin ang="3600000" scaled="0"/>
                      <a:tileRect/>
                    </a:gra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LINQ query translator</a:t>
                </a:r>
              </a:p>
            </p:txBody>
          </p:sp>
        </p:grpSp>
        <p:pic>
          <p:nvPicPr>
            <p:cNvPr id="7" name="Picture 6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AADDE46F-E10B-494A-AF0B-1CC597D3D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823" y="1534299"/>
              <a:ext cx="3340272" cy="1054154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CB377CC-6B54-D0FE-A3EB-3B8395AB9272}"/>
                </a:ext>
              </a:extLst>
            </p:cNvPr>
            <p:cNvGrpSpPr/>
            <p:nvPr/>
          </p:nvGrpSpPr>
          <p:grpSpPr>
            <a:xfrm>
              <a:off x="5758066" y="2041139"/>
              <a:ext cx="2973788" cy="1184744"/>
              <a:chOff x="5789876" y="2041139"/>
              <a:chExt cx="2973788" cy="1184744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DA102FE-F55D-5B31-9B9D-CD8BCCE5C7A4}"/>
                  </a:ext>
                </a:extLst>
              </p:cNvPr>
              <p:cNvSpPr/>
              <p:nvPr/>
            </p:nvSpPr>
            <p:spPr bwMode="auto">
              <a:xfrm>
                <a:off x="5789876" y="2041139"/>
                <a:ext cx="2973788" cy="1184744"/>
              </a:xfrm>
              <a:prstGeom prst="roundRect">
                <a:avLst/>
              </a:prstGeom>
              <a:grpFill/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Title 2">
                <a:extLst>
                  <a:ext uri="{FF2B5EF4-FFF2-40B4-BE49-F238E27FC236}">
                    <a16:creationId xmlns:a16="http://schemas.microsoft.com/office/drawing/2014/main" id="{6CBB17F1-CBD3-4C87-BE7A-75821E7F40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29630" y="2214691"/>
                <a:ext cx="2852233" cy="314946"/>
              </a:xfrm>
              <a:prstGeom prst="rect">
                <a:avLst/>
              </a:prstGeom>
              <a:grpFill/>
            </p:spPr>
            <p:txBody>
              <a:bodyPr vert="horz"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algn="ctr" defTabSz="932742">
                  <a:lnSpc>
                    <a:spcPct val="100000"/>
                  </a:lnSpc>
                  <a:spcBef>
                    <a:spcPct val="0"/>
                  </a:spcBef>
                  <a:buNone/>
                  <a:defRPr sz="2000" b="1" cap="none" spc="0" baseline="0">
                    <a:ln w="3175">
                      <a:noFill/>
                    </a:ln>
                    <a:effectLst/>
                    <a:latin typeface="Times New Roman" panose="02020603050405020304" pitchFamily="18" charset="0"/>
                    <a:ea typeface="Open Sans" panose="020B0606030504020204" pitchFamily="34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sz="1400" dirty="0"/>
                  <a:t>Database provider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8ABE8F-D60D-5613-1071-1D8A1A07A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6345" y="2908025"/>
              <a:ext cx="4007056" cy="958899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6AA5CF-EAB8-CB74-8A17-581C5EBB6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4595" y="5603268"/>
              <a:ext cx="3343565" cy="693336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0981A72-5A3F-AC83-F269-EFB57D166B2E}"/>
                </a:ext>
              </a:extLst>
            </p:cNvPr>
            <p:cNvSpPr/>
            <p:nvPr/>
          </p:nvSpPr>
          <p:spPr bwMode="auto">
            <a:xfrm>
              <a:off x="1945425" y="4027688"/>
              <a:ext cx="2973788" cy="1184744"/>
            </a:xfrm>
            <a:prstGeom prst="roundRect">
              <a:avLst/>
            </a:prstGeom>
            <a:solidFill>
              <a:srgbClr val="FFFFCC"/>
            </a:solidFill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- Create classes</a:t>
              </a:r>
            </a:p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- Relations fixup</a:t>
              </a:r>
            </a:p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- …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8B5708D-1923-F8DC-53F1-2365CE38C28C}"/>
                </a:ext>
              </a:extLst>
            </p:cNvPr>
            <p:cNvSpPr/>
            <p:nvPr/>
          </p:nvSpPr>
          <p:spPr bwMode="auto">
            <a:xfrm>
              <a:off x="618291" y="5375895"/>
              <a:ext cx="1854565" cy="693336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TextTable2MB</a:t>
              </a:r>
              <a:endParaRPr lang="en-US" sz="20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9BBFCF0-C9C7-525F-30FD-B28015EC7DC1}"/>
                </a:ext>
              </a:extLst>
            </p:cNvPr>
            <p:cNvSpPr/>
            <p:nvPr/>
          </p:nvSpPr>
          <p:spPr bwMode="auto">
            <a:xfrm>
              <a:off x="399277" y="5515505"/>
              <a:ext cx="1854565" cy="693336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TextTable2MB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AFDB79C-0F95-813A-4498-287C9C08989D}"/>
                </a:ext>
              </a:extLst>
            </p:cNvPr>
            <p:cNvCxnSpPr>
              <a:cxnSpLocks/>
            </p:cNvCxnSpPr>
            <p:nvPr/>
          </p:nvCxnSpPr>
          <p:spPr>
            <a:xfrm>
              <a:off x="3607244" y="2288296"/>
              <a:ext cx="1386172" cy="0"/>
            </a:xfrm>
            <a:prstGeom prst="straightConnector1">
              <a:avLst/>
            </a:prstGeom>
            <a:ln w="190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C54E933-9D12-C787-BE5A-61A2A41204D3}"/>
                </a:ext>
              </a:extLst>
            </p:cNvPr>
            <p:cNvCxnSpPr>
              <a:cxnSpLocks/>
              <a:stCxn id="6" idx="1"/>
              <a:endCxn id="12" idx="3"/>
            </p:cNvCxnSpPr>
            <p:nvPr/>
          </p:nvCxnSpPr>
          <p:spPr>
            <a:xfrm rot="10800000">
              <a:off x="4919213" y="4620060"/>
              <a:ext cx="815382" cy="1329876"/>
            </a:xfrm>
            <a:prstGeom prst="bentConnector3">
              <a:avLst/>
            </a:prstGeom>
            <a:ln w="190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9903BDEB-1758-A36B-629E-099AC0C1AAA0}"/>
                </a:ext>
              </a:extLst>
            </p:cNvPr>
            <p:cNvCxnSpPr>
              <a:cxnSpLocks/>
              <a:stCxn id="12" idx="1"/>
              <a:endCxn id="14" idx="0"/>
            </p:cNvCxnSpPr>
            <p:nvPr/>
          </p:nvCxnSpPr>
          <p:spPr>
            <a:xfrm rot="10800000" flipV="1">
              <a:off x="1545575" y="4620059"/>
              <a:ext cx="399851" cy="755835"/>
            </a:xfrm>
            <a:prstGeom prst="bentConnector2">
              <a:avLst/>
            </a:prstGeom>
            <a:ln w="190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4982740-1972-3115-7F95-6A9554E13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108" y="1939924"/>
              <a:ext cx="0" cy="3435970"/>
            </a:xfrm>
            <a:prstGeom prst="straightConnector1">
              <a:avLst/>
            </a:prstGeom>
            <a:ln w="190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A26AC67-A4CA-8591-706E-DF493822F669}"/>
              </a:ext>
            </a:extLst>
          </p:cNvPr>
          <p:cNvSpPr/>
          <p:nvPr/>
        </p:nvSpPr>
        <p:spPr bwMode="auto">
          <a:xfrm>
            <a:off x="206735" y="1773141"/>
            <a:ext cx="7402664" cy="4365266"/>
          </a:xfrm>
          <a:custGeom>
            <a:avLst/>
            <a:gdLst>
              <a:gd name="connsiteX0" fmla="*/ 0 w 7402664"/>
              <a:gd name="connsiteY0" fmla="*/ 727559 h 4365266"/>
              <a:gd name="connsiteX1" fmla="*/ 727559 w 7402664"/>
              <a:gd name="connsiteY1" fmla="*/ 0 h 4365266"/>
              <a:gd name="connsiteX2" fmla="*/ 1381789 w 7402664"/>
              <a:gd name="connsiteY2" fmla="*/ 0 h 4365266"/>
              <a:gd name="connsiteX3" fmla="*/ 1798117 w 7402664"/>
              <a:gd name="connsiteY3" fmla="*/ 0 h 4365266"/>
              <a:gd name="connsiteX4" fmla="*/ 2511823 w 7402664"/>
              <a:gd name="connsiteY4" fmla="*/ 0 h 4365266"/>
              <a:gd name="connsiteX5" fmla="*/ 3225528 w 7402664"/>
              <a:gd name="connsiteY5" fmla="*/ 0 h 4365266"/>
              <a:gd name="connsiteX6" fmla="*/ 3641857 w 7402664"/>
              <a:gd name="connsiteY6" fmla="*/ 0 h 4365266"/>
              <a:gd name="connsiteX7" fmla="*/ 4177136 w 7402664"/>
              <a:gd name="connsiteY7" fmla="*/ 0 h 4365266"/>
              <a:gd name="connsiteX8" fmla="*/ 4652939 w 7402664"/>
              <a:gd name="connsiteY8" fmla="*/ 0 h 4365266"/>
              <a:gd name="connsiteX9" fmla="*/ 5366645 w 7402664"/>
              <a:gd name="connsiteY9" fmla="*/ 0 h 4365266"/>
              <a:gd name="connsiteX10" fmla="*/ 5782973 w 7402664"/>
              <a:gd name="connsiteY10" fmla="*/ 0 h 4365266"/>
              <a:gd name="connsiteX11" fmla="*/ 6675105 w 7402664"/>
              <a:gd name="connsiteY11" fmla="*/ 0 h 4365266"/>
              <a:gd name="connsiteX12" fmla="*/ 7402664 w 7402664"/>
              <a:gd name="connsiteY12" fmla="*/ 727559 h 4365266"/>
              <a:gd name="connsiteX13" fmla="*/ 7402664 w 7402664"/>
              <a:gd name="connsiteY13" fmla="*/ 1280487 h 4365266"/>
              <a:gd name="connsiteX14" fmla="*/ 7402664 w 7402664"/>
              <a:gd name="connsiteY14" fmla="*/ 1891618 h 4365266"/>
              <a:gd name="connsiteX15" fmla="*/ 7402664 w 7402664"/>
              <a:gd name="connsiteY15" fmla="*/ 2444546 h 4365266"/>
              <a:gd name="connsiteX16" fmla="*/ 7402664 w 7402664"/>
              <a:gd name="connsiteY16" fmla="*/ 2968373 h 4365266"/>
              <a:gd name="connsiteX17" fmla="*/ 7402664 w 7402664"/>
              <a:gd name="connsiteY17" fmla="*/ 3637707 h 4365266"/>
              <a:gd name="connsiteX18" fmla="*/ 6675105 w 7402664"/>
              <a:gd name="connsiteY18" fmla="*/ 4365266 h 4365266"/>
              <a:gd name="connsiteX19" fmla="*/ 6080350 w 7402664"/>
              <a:gd name="connsiteY19" fmla="*/ 4365266 h 4365266"/>
              <a:gd name="connsiteX20" fmla="*/ 5545071 w 7402664"/>
              <a:gd name="connsiteY20" fmla="*/ 4365266 h 4365266"/>
              <a:gd name="connsiteX21" fmla="*/ 5128743 w 7402664"/>
              <a:gd name="connsiteY21" fmla="*/ 4365266 h 4365266"/>
              <a:gd name="connsiteX22" fmla="*/ 4712415 w 7402664"/>
              <a:gd name="connsiteY22" fmla="*/ 4365266 h 4365266"/>
              <a:gd name="connsiteX23" fmla="*/ 4058185 w 7402664"/>
              <a:gd name="connsiteY23" fmla="*/ 4365266 h 4365266"/>
              <a:gd name="connsiteX24" fmla="*/ 3582381 w 7402664"/>
              <a:gd name="connsiteY24" fmla="*/ 4365266 h 4365266"/>
              <a:gd name="connsiteX25" fmla="*/ 2868676 w 7402664"/>
              <a:gd name="connsiteY25" fmla="*/ 4365266 h 4365266"/>
              <a:gd name="connsiteX26" fmla="*/ 2333396 w 7402664"/>
              <a:gd name="connsiteY26" fmla="*/ 4365266 h 4365266"/>
              <a:gd name="connsiteX27" fmla="*/ 1679166 w 7402664"/>
              <a:gd name="connsiteY27" fmla="*/ 4365266 h 4365266"/>
              <a:gd name="connsiteX28" fmla="*/ 727559 w 7402664"/>
              <a:gd name="connsiteY28" fmla="*/ 4365266 h 4365266"/>
              <a:gd name="connsiteX29" fmla="*/ 0 w 7402664"/>
              <a:gd name="connsiteY29" fmla="*/ 3637707 h 4365266"/>
              <a:gd name="connsiteX30" fmla="*/ 0 w 7402664"/>
              <a:gd name="connsiteY30" fmla="*/ 3113880 h 4365266"/>
              <a:gd name="connsiteX31" fmla="*/ 0 w 7402664"/>
              <a:gd name="connsiteY31" fmla="*/ 2473648 h 4365266"/>
              <a:gd name="connsiteX32" fmla="*/ 0 w 7402664"/>
              <a:gd name="connsiteY32" fmla="*/ 1833415 h 4365266"/>
              <a:gd name="connsiteX33" fmla="*/ 0 w 7402664"/>
              <a:gd name="connsiteY33" fmla="*/ 1338690 h 4365266"/>
              <a:gd name="connsiteX34" fmla="*/ 0 w 7402664"/>
              <a:gd name="connsiteY34" fmla="*/ 727559 h 436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402664" h="4365266" extrusionOk="0">
                <a:moveTo>
                  <a:pt x="0" y="727559"/>
                </a:moveTo>
                <a:cubicBezTo>
                  <a:pt x="13146" y="443851"/>
                  <a:pt x="309059" y="-87990"/>
                  <a:pt x="727559" y="0"/>
                </a:cubicBezTo>
                <a:cubicBezTo>
                  <a:pt x="984628" y="-46010"/>
                  <a:pt x="1192981" y="33106"/>
                  <a:pt x="1381789" y="0"/>
                </a:cubicBezTo>
                <a:cubicBezTo>
                  <a:pt x="1570597" y="-33106"/>
                  <a:pt x="1709677" y="6112"/>
                  <a:pt x="1798117" y="0"/>
                </a:cubicBezTo>
                <a:cubicBezTo>
                  <a:pt x="1886557" y="-6112"/>
                  <a:pt x="2168252" y="36818"/>
                  <a:pt x="2511823" y="0"/>
                </a:cubicBezTo>
                <a:cubicBezTo>
                  <a:pt x="2855394" y="-36818"/>
                  <a:pt x="3082487" y="28228"/>
                  <a:pt x="3225528" y="0"/>
                </a:cubicBezTo>
                <a:cubicBezTo>
                  <a:pt x="3368570" y="-28228"/>
                  <a:pt x="3440730" y="31470"/>
                  <a:pt x="3641857" y="0"/>
                </a:cubicBezTo>
                <a:cubicBezTo>
                  <a:pt x="3842984" y="-31470"/>
                  <a:pt x="3943798" y="15127"/>
                  <a:pt x="4177136" y="0"/>
                </a:cubicBezTo>
                <a:cubicBezTo>
                  <a:pt x="4410474" y="-15127"/>
                  <a:pt x="4461313" y="56633"/>
                  <a:pt x="4652939" y="0"/>
                </a:cubicBezTo>
                <a:cubicBezTo>
                  <a:pt x="4844565" y="-56633"/>
                  <a:pt x="5115967" y="58432"/>
                  <a:pt x="5366645" y="0"/>
                </a:cubicBezTo>
                <a:cubicBezTo>
                  <a:pt x="5617323" y="-58432"/>
                  <a:pt x="5694240" y="14889"/>
                  <a:pt x="5782973" y="0"/>
                </a:cubicBezTo>
                <a:cubicBezTo>
                  <a:pt x="5871706" y="-14889"/>
                  <a:pt x="6378797" y="26007"/>
                  <a:pt x="6675105" y="0"/>
                </a:cubicBezTo>
                <a:cubicBezTo>
                  <a:pt x="7068429" y="-99777"/>
                  <a:pt x="7505690" y="274359"/>
                  <a:pt x="7402664" y="727559"/>
                </a:cubicBezTo>
                <a:cubicBezTo>
                  <a:pt x="7408587" y="1003692"/>
                  <a:pt x="7390715" y="1162434"/>
                  <a:pt x="7402664" y="1280487"/>
                </a:cubicBezTo>
                <a:cubicBezTo>
                  <a:pt x="7414613" y="1398540"/>
                  <a:pt x="7394552" y="1713296"/>
                  <a:pt x="7402664" y="1891618"/>
                </a:cubicBezTo>
                <a:cubicBezTo>
                  <a:pt x="7410776" y="2069940"/>
                  <a:pt x="7349706" y="2302327"/>
                  <a:pt x="7402664" y="2444546"/>
                </a:cubicBezTo>
                <a:cubicBezTo>
                  <a:pt x="7455622" y="2586765"/>
                  <a:pt x="7370583" y="2856528"/>
                  <a:pt x="7402664" y="2968373"/>
                </a:cubicBezTo>
                <a:cubicBezTo>
                  <a:pt x="7434745" y="3080218"/>
                  <a:pt x="7351891" y="3329630"/>
                  <a:pt x="7402664" y="3637707"/>
                </a:cubicBezTo>
                <a:cubicBezTo>
                  <a:pt x="7441411" y="4077915"/>
                  <a:pt x="7089283" y="4294861"/>
                  <a:pt x="6675105" y="4365266"/>
                </a:cubicBezTo>
                <a:cubicBezTo>
                  <a:pt x="6404186" y="4424103"/>
                  <a:pt x="6217122" y="4320086"/>
                  <a:pt x="6080350" y="4365266"/>
                </a:cubicBezTo>
                <a:cubicBezTo>
                  <a:pt x="5943579" y="4410446"/>
                  <a:pt x="5805770" y="4343568"/>
                  <a:pt x="5545071" y="4365266"/>
                </a:cubicBezTo>
                <a:cubicBezTo>
                  <a:pt x="5284372" y="4386964"/>
                  <a:pt x="5214130" y="4321788"/>
                  <a:pt x="5128743" y="4365266"/>
                </a:cubicBezTo>
                <a:cubicBezTo>
                  <a:pt x="5043356" y="4408744"/>
                  <a:pt x="4838315" y="4364124"/>
                  <a:pt x="4712415" y="4365266"/>
                </a:cubicBezTo>
                <a:cubicBezTo>
                  <a:pt x="4586515" y="4366408"/>
                  <a:pt x="4320462" y="4338230"/>
                  <a:pt x="4058185" y="4365266"/>
                </a:cubicBezTo>
                <a:cubicBezTo>
                  <a:pt x="3795908" y="4392302"/>
                  <a:pt x="3747261" y="4344006"/>
                  <a:pt x="3582381" y="4365266"/>
                </a:cubicBezTo>
                <a:cubicBezTo>
                  <a:pt x="3417501" y="4386526"/>
                  <a:pt x="3157633" y="4308617"/>
                  <a:pt x="2868676" y="4365266"/>
                </a:cubicBezTo>
                <a:cubicBezTo>
                  <a:pt x="2579720" y="4421915"/>
                  <a:pt x="2466509" y="4350680"/>
                  <a:pt x="2333396" y="4365266"/>
                </a:cubicBezTo>
                <a:cubicBezTo>
                  <a:pt x="2200283" y="4379852"/>
                  <a:pt x="1877207" y="4321652"/>
                  <a:pt x="1679166" y="4365266"/>
                </a:cubicBezTo>
                <a:cubicBezTo>
                  <a:pt x="1481125" y="4408880"/>
                  <a:pt x="980754" y="4355552"/>
                  <a:pt x="727559" y="4365266"/>
                </a:cubicBezTo>
                <a:cubicBezTo>
                  <a:pt x="250454" y="4334500"/>
                  <a:pt x="34943" y="4067390"/>
                  <a:pt x="0" y="3637707"/>
                </a:cubicBezTo>
                <a:cubicBezTo>
                  <a:pt x="-3156" y="3451525"/>
                  <a:pt x="32900" y="3288050"/>
                  <a:pt x="0" y="3113880"/>
                </a:cubicBezTo>
                <a:cubicBezTo>
                  <a:pt x="-32900" y="2939710"/>
                  <a:pt x="52082" y="2714357"/>
                  <a:pt x="0" y="2473648"/>
                </a:cubicBezTo>
                <a:cubicBezTo>
                  <a:pt x="-52082" y="2232939"/>
                  <a:pt x="4821" y="2152365"/>
                  <a:pt x="0" y="1833415"/>
                </a:cubicBezTo>
                <a:cubicBezTo>
                  <a:pt x="-4821" y="1514465"/>
                  <a:pt x="24107" y="1556615"/>
                  <a:pt x="0" y="1338690"/>
                </a:cubicBezTo>
                <a:cubicBezTo>
                  <a:pt x="-24107" y="1120765"/>
                  <a:pt x="1329" y="930044"/>
                  <a:pt x="0" y="727559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90053614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2878D9-CF65-9FAC-7CC8-F4B267D64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34" y="297361"/>
            <a:ext cx="11060491" cy="615553"/>
          </a:xfrm>
        </p:spPr>
        <p:txBody>
          <a:bodyPr/>
          <a:lstStyle/>
          <a:p>
            <a:r>
              <a:rPr lang="en-US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</a:rPr>
              <a:t>How </a:t>
            </a:r>
            <a:r>
              <a:rPr lang="en-US" dirty="0" err="1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</a:rPr>
              <a:t>SqlClient</a:t>
            </a:r>
            <a:r>
              <a:rPr lang="en-US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</a:rPr>
              <a:t> is dealing with </a:t>
            </a:r>
            <a:r>
              <a:rPr lang="en-US" dirty="0" err="1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</a:rPr>
              <a:t>SqlServer</a:t>
            </a:r>
            <a:r>
              <a:rPr lang="en-US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</a:rPr>
              <a:t>?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580A99-D972-9480-2249-8B2B597220F2}"/>
              </a:ext>
            </a:extLst>
          </p:cNvPr>
          <p:cNvGrpSpPr/>
          <p:nvPr/>
        </p:nvGrpSpPr>
        <p:grpSpPr>
          <a:xfrm>
            <a:off x="10784157" y="3242979"/>
            <a:ext cx="1383526" cy="1471801"/>
            <a:chOff x="9955034" y="4595297"/>
            <a:chExt cx="1812382" cy="1965342"/>
          </a:xfrm>
        </p:grpSpPr>
        <p:pic>
          <p:nvPicPr>
            <p:cNvPr id="1026" name="Picture 2" descr="Database - Free technology icons">
              <a:extLst>
                <a:ext uri="{FF2B5EF4-FFF2-40B4-BE49-F238E27FC236}">
                  <a16:creationId xmlns:a16="http://schemas.microsoft.com/office/drawing/2014/main" id="{4C98B7DB-24D1-5A5C-9904-2CF985FAE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1767" y="4954990"/>
              <a:ext cx="1605649" cy="1605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itle 2">
              <a:extLst>
                <a:ext uri="{FF2B5EF4-FFF2-40B4-BE49-F238E27FC236}">
                  <a16:creationId xmlns:a16="http://schemas.microsoft.com/office/drawing/2014/main" id="{3560E08D-E262-567C-97F5-6C25CFA6789D}"/>
                </a:ext>
              </a:extLst>
            </p:cNvPr>
            <p:cNvSpPr txBox="1">
              <a:spLocks/>
            </p:cNvSpPr>
            <p:nvPr/>
          </p:nvSpPr>
          <p:spPr>
            <a:xfrm>
              <a:off x="9955034" y="4595297"/>
              <a:ext cx="1464365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algn="ctr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4000" b="1" kern="1200" cap="none" spc="0" baseline="0" dirty="0">
                  <a:ln w="3175">
                    <a:noFill/>
                  </a:ln>
                  <a:gradFill flip="none" rotWithShape="1">
                    <a:gsLst>
                      <a:gs pos="100000">
                        <a:schemeClr val="accent3"/>
                      </a:gs>
                      <a:gs pos="1000">
                        <a:schemeClr val="accent5"/>
                      </a:gs>
                      <a:gs pos="56000">
                        <a:srgbClr val="E76BC7"/>
                      </a:gs>
                      <a:gs pos="16000">
                        <a:schemeClr val="accent2"/>
                      </a:gs>
                    </a:gsLst>
                    <a:lin ang="3600000" scaled="0"/>
                    <a:tileRect/>
                  </a:gra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sz="2000" dirty="0">
                  <a:solidFill>
                    <a:schemeClr val="bg2"/>
                  </a:solidFill>
                </a:rPr>
                <a:t>MS-SQL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5A6CD5C-1FAC-E3BD-1AB2-7226521DEC40}"/>
              </a:ext>
            </a:extLst>
          </p:cNvPr>
          <p:cNvCxnSpPr>
            <a:cxnSpLocks/>
          </p:cNvCxnSpPr>
          <p:nvPr/>
        </p:nvCxnSpPr>
        <p:spPr>
          <a:xfrm>
            <a:off x="7609399" y="3981971"/>
            <a:ext cx="3349160" cy="2"/>
          </a:xfrm>
          <a:prstGeom prst="straightConnector1">
            <a:avLst/>
          </a:prstGeom>
          <a:ln w="57150" cap="flat" cmpd="sng" algn="ctr">
            <a:solidFill>
              <a:srgbClr val="FFC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itle 2">
            <a:extLst>
              <a:ext uri="{FF2B5EF4-FFF2-40B4-BE49-F238E27FC236}">
                <a16:creationId xmlns:a16="http://schemas.microsoft.com/office/drawing/2014/main" id="{1309FC62-609A-9B76-7018-5100E827005A}"/>
              </a:ext>
            </a:extLst>
          </p:cNvPr>
          <p:cNvSpPr txBox="1">
            <a:spLocks/>
          </p:cNvSpPr>
          <p:nvPr/>
        </p:nvSpPr>
        <p:spPr>
          <a:xfrm>
            <a:off x="1695155" y="1904868"/>
            <a:ext cx="356955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 dirty="0">
                <a:solidFill>
                  <a:schemeClr val="bg2"/>
                </a:solidFill>
              </a:rPr>
              <a:t>Application Side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EC9EFEA-4AFA-5D02-71F5-B4959E7C4AFF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6644130" y="3348497"/>
            <a:ext cx="258844" cy="1671697"/>
          </a:xfrm>
          <a:prstGeom prst="bentConnector2">
            <a:avLst/>
          </a:prstGeom>
          <a:ln w="19050" cap="flat" cmpd="sng" algn="ctr">
            <a:solidFill>
              <a:srgbClr val="FFFF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E3EA0386-8B2B-2A72-376B-D70A37A11704}"/>
              </a:ext>
            </a:extLst>
          </p:cNvPr>
          <p:cNvCxnSpPr>
            <a:cxnSpLocks/>
            <a:endCxn id="6" idx="0"/>
          </p:cNvCxnSpPr>
          <p:nvPr/>
        </p:nvCxnSpPr>
        <p:spPr>
          <a:xfrm rot="10800000" flipV="1">
            <a:off x="5472293" y="4517509"/>
            <a:ext cx="2125741" cy="725187"/>
          </a:xfrm>
          <a:prstGeom prst="bentConnector2">
            <a:avLst/>
          </a:prstGeom>
          <a:ln w="19050" cap="flat" cmpd="sng" algn="ctr">
            <a:solidFill>
              <a:srgbClr val="FFFF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Graphic 19" descr="Document outline">
            <a:extLst>
              <a:ext uri="{FF2B5EF4-FFF2-40B4-BE49-F238E27FC236}">
                <a16:creationId xmlns:a16="http://schemas.microsoft.com/office/drawing/2014/main" id="{6A22C212-7B6E-389A-74ED-E5511089A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230855">
            <a:off x="10075628" y="3297141"/>
            <a:ext cx="674537" cy="674537"/>
          </a:xfrm>
          <a:prstGeom prst="rect">
            <a:avLst/>
          </a:prstGeom>
        </p:spPr>
      </p:pic>
      <p:sp>
        <p:nvSpPr>
          <p:cNvPr id="21" name="Title 2">
            <a:extLst>
              <a:ext uri="{FF2B5EF4-FFF2-40B4-BE49-F238E27FC236}">
                <a16:creationId xmlns:a16="http://schemas.microsoft.com/office/drawing/2014/main" id="{44374217-63A2-6BDC-05AB-5B1B96AA6817}"/>
              </a:ext>
            </a:extLst>
          </p:cNvPr>
          <p:cNvSpPr txBox="1">
            <a:spLocks/>
          </p:cNvSpPr>
          <p:nvPr/>
        </p:nvSpPr>
        <p:spPr>
          <a:xfrm>
            <a:off x="7112052" y="5086628"/>
            <a:ext cx="4946509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1800" dirty="0">
                <a:solidFill>
                  <a:schemeClr val="bg2"/>
                </a:solidFill>
              </a:rPr>
              <a:t>Using Tabular Data Stream (</a:t>
            </a:r>
            <a:r>
              <a:rPr lang="en-US" sz="1800" dirty="0">
                <a:solidFill>
                  <a:srgbClr val="00B0F0"/>
                </a:solidFill>
              </a:rPr>
              <a:t>TDS</a:t>
            </a:r>
            <a:r>
              <a:rPr lang="en-US" sz="1800" dirty="0">
                <a:solidFill>
                  <a:schemeClr val="bg2"/>
                </a:solidFill>
              </a:rPr>
              <a:t>)</a:t>
            </a:r>
          </a:p>
          <a:p>
            <a:r>
              <a:rPr lang="en-US" sz="1800" dirty="0">
                <a:solidFill>
                  <a:schemeClr val="bg2"/>
                </a:solidFill>
              </a:rPr>
              <a:t> protocol to exchange packets.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B3902A-5CA1-54F2-52EA-604B2FB390B3}"/>
              </a:ext>
            </a:extLst>
          </p:cNvPr>
          <p:cNvCxnSpPr>
            <a:cxnSpLocks/>
          </p:cNvCxnSpPr>
          <p:nvPr/>
        </p:nvCxnSpPr>
        <p:spPr>
          <a:xfrm flipV="1">
            <a:off x="9364133" y="4068483"/>
            <a:ext cx="0" cy="956497"/>
          </a:xfrm>
          <a:prstGeom prst="straightConnector1">
            <a:avLst/>
          </a:prstGeom>
          <a:ln w="19050" cap="flat" cmpd="sng" algn="ctr">
            <a:solidFill>
              <a:srgbClr val="8DE97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672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repeatCount="indefinite" accel="39000" decel="4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111E-6 L -0.20326 -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A0E0B-E482-1E11-B837-BCF120C15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EE1767-8C48-1854-9F32-E7C00EAF2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/>
              <a:t>How TDS works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920AE9-C68E-D39B-E83D-A8DA679C9388}"/>
              </a:ext>
            </a:extLst>
          </p:cNvPr>
          <p:cNvSpPr txBox="1">
            <a:spLocks/>
          </p:cNvSpPr>
          <p:nvPr/>
        </p:nvSpPr>
        <p:spPr>
          <a:xfrm>
            <a:off x="570676" y="1410138"/>
            <a:ext cx="3645723" cy="1343222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/>
          </a:bodyPr>
          <a:lstStyle>
            <a:defPPr>
              <a:defRPr lang="en-US"/>
            </a:defPPr>
            <a:lvl1pPr marL="141288" marR="0" indent="-141288" defTabSz="932742" fontAlgn="auto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400" b="1" dirty="0"/>
              <a:t>The Tabular Data Stream (TDS) protocol enables request and response transfers between clients and database servers over a </a:t>
            </a:r>
            <a:r>
              <a:rPr lang="en-US" sz="1400" b="1" dirty="0">
                <a:solidFill>
                  <a:srgbClr val="D4EC8E"/>
                </a:solidFill>
              </a:rPr>
              <a:t>long-lived connection</a:t>
            </a:r>
            <a:r>
              <a:rPr lang="en-US" sz="1400" b="1" dirty="0"/>
              <a:t>, using </a:t>
            </a:r>
            <a:r>
              <a:rPr lang="en-US" sz="1400" b="1" dirty="0">
                <a:solidFill>
                  <a:srgbClr val="D4EC8E"/>
                </a:solidFill>
              </a:rPr>
              <a:t>TDS messages </a:t>
            </a:r>
            <a:r>
              <a:rPr lang="en-US" sz="1400" b="1" dirty="0"/>
              <a:t>for client-server communication once connected.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B7EC8-9094-6117-823A-E6E63575F2FA}"/>
              </a:ext>
            </a:extLst>
          </p:cNvPr>
          <p:cNvSpPr txBox="1"/>
          <p:nvPr/>
        </p:nvSpPr>
        <p:spPr>
          <a:xfrm>
            <a:off x="570677" y="2957904"/>
            <a:ext cx="3573130" cy="118867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defPPr>
              <a:defRPr lang="en-US"/>
            </a:defPPr>
            <a:lvl1pPr marR="0" indent="0" algn="just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141288" indent="-141288" algn="l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The result of a query will be streamed until whole response delivered each message size is 8KB means if the size of result is </a:t>
            </a:r>
            <a:r>
              <a:rPr lang="en-US" sz="1400" dirty="0">
                <a:solidFill>
                  <a:srgbClr val="D4EC8E"/>
                </a:solidFill>
              </a:rPr>
              <a:t>5MB </a:t>
            </a:r>
            <a:r>
              <a:rPr lang="en-US" sz="1400" dirty="0"/>
              <a:t>it needs </a:t>
            </a:r>
            <a:r>
              <a:rPr lang="en-US" sz="1400" dirty="0">
                <a:solidFill>
                  <a:srgbClr val="D4EC8E"/>
                </a:solidFill>
              </a:rPr>
              <a:t>640 TDS messages </a:t>
            </a:r>
            <a:r>
              <a:rPr lang="en-US" sz="1400" dirty="0"/>
              <a:t>to receive.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ECF8CFC-0C76-BD5E-667D-F6EAF5E8A276}"/>
              </a:ext>
            </a:extLst>
          </p:cNvPr>
          <p:cNvSpPr/>
          <p:nvPr/>
        </p:nvSpPr>
        <p:spPr bwMode="auto">
          <a:xfrm>
            <a:off x="5441795" y="2146238"/>
            <a:ext cx="5910146" cy="3055434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0CC2EA-FB81-1482-02D8-7E3E45DD9529}"/>
              </a:ext>
            </a:extLst>
          </p:cNvPr>
          <p:cNvSpPr txBox="1"/>
          <p:nvPr/>
        </p:nvSpPr>
        <p:spPr>
          <a:xfrm>
            <a:off x="5791200" y="2580640"/>
            <a:ext cx="5354320" cy="2235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 err="1">
                <a:solidFill>
                  <a:srgbClr val="B1B3B3"/>
                </a:solidFill>
                <a:latin typeface="Consolas" panose="020B0609020204030204" pitchFamily="49" charset="0"/>
              </a:rPr>
              <a:t>Server:</a:t>
            </a:r>
            <a:r>
              <a:rPr lang="en-US" sz="2000" b="1" dirty="0" err="1">
                <a:solidFill>
                  <a:srgbClr val="B1B3B3"/>
                </a:solidFill>
                <a:latin typeface="Consolas" panose="020B0609020204030204" pitchFamily="49" charset="0"/>
              </a:rPr>
              <a:t>COLMETADATAdata</a:t>
            </a:r>
            <a:r>
              <a:rPr lang="en-US" sz="2000" dirty="0">
                <a:solidFill>
                  <a:srgbClr val="B1B3B3"/>
                </a:solidFill>
                <a:latin typeface="Consolas" panose="020B0609020204030204" pitchFamily="49" charset="0"/>
              </a:rPr>
              <a:t> stream</a:t>
            </a:r>
          </a:p>
          <a:p>
            <a:pPr algn="l"/>
            <a:r>
              <a:rPr lang="en-US" sz="2000" b="1" dirty="0" err="1">
                <a:solidFill>
                  <a:srgbClr val="B1B3B3"/>
                </a:solidFill>
                <a:latin typeface="Consolas" panose="020B0609020204030204" pitchFamily="49" charset="0"/>
              </a:rPr>
              <a:t>ROWdata</a:t>
            </a:r>
            <a:r>
              <a:rPr lang="en-US" sz="2000" dirty="0">
                <a:solidFill>
                  <a:srgbClr val="B1B3B3"/>
                </a:solidFill>
                <a:latin typeface="Consolas" panose="020B0609020204030204" pitchFamily="49" charset="0"/>
              </a:rPr>
              <a:t> stream</a:t>
            </a:r>
          </a:p>
          <a:p>
            <a:pPr algn="l"/>
            <a:r>
              <a:rPr lang="en-US" sz="2000" dirty="0">
                <a:solidFill>
                  <a:srgbClr val="B1B3B3"/>
                </a:solidFill>
                <a:latin typeface="Consolas" panose="020B0609020204030204" pitchFamily="49" charset="0"/>
              </a:rPr>
              <a:t>...</a:t>
            </a:r>
          </a:p>
          <a:p>
            <a:pPr algn="l"/>
            <a:r>
              <a:rPr lang="en-US" sz="2000" dirty="0">
                <a:solidFill>
                  <a:srgbClr val="B1B3B3"/>
                </a:solidFill>
                <a:latin typeface="Consolas" panose="020B0609020204030204" pitchFamily="49" charset="0"/>
              </a:rPr>
              <a:t>...</a:t>
            </a:r>
          </a:p>
          <a:p>
            <a:pPr algn="l"/>
            <a:r>
              <a:rPr lang="en-US" sz="2000" dirty="0">
                <a:solidFill>
                  <a:srgbClr val="B1B3B3"/>
                </a:solidFill>
                <a:latin typeface="Consolas" panose="020B0609020204030204" pitchFamily="49" charset="0"/>
              </a:rPr>
              <a:t>...</a:t>
            </a:r>
          </a:p>
          <a:p>
            <a:pPr algn="l"/>
            <a:r>
              <a:rPr lang="en-US" sz="2000" b="1" dirty="0" err="1">
                <a:solidFill>
                  <a:srgbClr val="B1B3B3"/>
                </a:solidFill>
                <a:latin typeface="Consolas" panose="020B0609020204030204" pitchFamily="49" charset="0"/>
              </a:rPr>
              <a:t>ROWdata</a:t>
            </a:r>
            <a:r>
              <a:rPr lang="en-US" sz="2000" dirty="0">
                <a:solidFill>
                  <a:srgbClr val="B1B3B3"/>
                </a:solidFill>
                <a:latin typeface="Consolas" panose="020B0609020204030204" pitchFamily="49" charset="0"/>
              </a:rPr>
              <a:t> stream</a:t>
            </a:r>
          </a:p>
          <a:p>
            <a:pPr algn="l"/>
            <a:r>
              <a:rPr lang="en-US" sz="2000" b="1" dirty="0" err="1">
                <a:solidFill>
                  <a:srgbClr val="B1B3B3"/>
                </a:solidFill>
                <a:latin typeface="Consolas" panose="020B0609020204030204" pitchFamily="49" charset="0"/>
              </a:rPr>
              <a:t>DONEdata</a:t>
            </a:r>
            <a:r>
              <a:rPr lang="en-US" sz="2000" dirty="0">
                <a:solidFill>
                  <a:srgbClr val="B1B3B3"/>
                </a:solidFill>
                <a:latin typeface="Consolas" panose="020B0609020204030204" pitchFamily="49" charset="0"/>
              </a:rPr>
              <a:t> stream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7F0C65-D67A-1ECB-32D8-C6C71F22DE4C}"/>
              </a:ext>
            </a:extLst>
          </p:cNvPr>
          <p:cNvSpPr txBox="1"/>
          <p:nvPr/>
        </p:nvSpPr>
        <p:spPr>
          <a:xfrm>
            <a:off x="479237" y="4633001"/>
            <a:ext cx="3573130" cy="118867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defPPr>
              <a:defRPr lang="en-US"/>
            </a:defPPr>
            <a:lvl1pPr marR="0" indent="0" algn="just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141288" indent="-141288" algn="l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There should be a </a:t>
            </a:r>
            <a:r>
              <a:rPr lang="en-US" sz="1400" dirty="0">
                <a:solidFill>
                  <a:srgbClr val="D4EC8E"/>
                </a:solidFill>
              </a:rPr>
              <a:t>TDS parser</a:t>
            </a:r>
            <a:r>
              <a:rPr lang="en-US" sz="1400" dirty="0"/>
              <a:t> on client side which is responsible to parse and aggregate all messages until response finished.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0A16BECF-978D-F43C-9F54-3DED219AC261}"/>
              </a:ext>
            </a:extLst>
          </p:cNvPr>
          <p:cNvSpPr txBox="1">
            <a:spLocks/>
          </p:cNvSpPr>
          <p:nvPr/>
        </p:nvSpPr>
        <p:spPr>
          <a:xfrm>
            <a:off x="6695873" y="1761241"/>
            <a:ext cx="2864259" cy="40823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000" dirty="0">
                <a:solidFill>
                  <a:srgbClr val="FFFF00"/>
                </a:solidFill>
              </a:rPr>
              <a:t>TDS message format</a:t>
            </a:r>
          </a:p>
        </p:txBody>
      </p:sp>
    </p:spTree>
    <p:extLst>
      <p:ext uri="{BB962C8B-B14F-4D97-AF65-F5344CB8AC3E}">
        <p14:creationId xmlns:p14="http://schemas.microsoft.com/office/powerpoint/2010/main" val="415756357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4E4E8-6FD1-3062-7CA6-52AF0632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AE5FE0F3-15FC-8433-E1A0-512E5AAEF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262" y="1891502"/>
            <a:ext cx="11394218" cy="615553"/>
          </a:xfrm>
        </p:spPr>
        <p:txBody>
          <a:bodyPr/>
          <a:lstStyle/>
          <a:p>
            <a:r>
              <a:rPr lang="en-US" sz="4000" dirty="0">
                <a:solidFill>
                  <a:srgbClr val="FFB900"/>
                </a:solidFill>
              </a:rPr>
              <a:t>What is the main issue?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23E2978-77A5-A222-FDFF-3EA90E06B590}"/>
              </a:ext>
            </a:extLst>
          </p:cNvPr>
          <p:cNvSpPr txBox="1">
            <a:spLocks/>
          </p:cNvSpPr>
          <p:nvPr/>
        </p:nvSpPr>
        <p:spPr>
          <a:xfrm>
            <a:off x="398891" y="3018611"/>
            <a:ext cx="11394218" cy="184665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4000" dirty="0"/>
              <a:t>Implementing </a:t>
            </a:r>
            <a:r>
              <a:rPr lang="en-US" sz="4000" dirty="0">
                <a:solidFill>
                  <a:srgbClr val="D4EC8E"/>
                </a:solidFill>
              </a:rPr>
              <a:t>TDS parser</a:t>
            </a:r>
            <a:r>
              <a:rPr lang="en-US" sz="4000" dirty="0"/>
              <a:t> for Async API causes much more memory allocation and, consequently, slower query.</a:t>
            </a:r>
            <a:endParaRPr lang="en-US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8365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3702038"/>
            <a:ext cx="2976529" cy="307777"/>
          </a:xfrm>
        </p:spPr>
        <p:txBody>
          <a:bodyPr/>
          <a:lstStyle/>
          <a:p>
            <a:r>
              <a:rPr lang="en-US" sz="15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Microsoft MVP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26" y="4874153"/>
            <a:ext cx="3046132" cy="461665"/>
          </a:xfrm>
        </p:spPr>
        <p:txBody>
          <a:bodyPr/>
          <a:lstStyle/>
          <a:p>
            <a:pPr algn="l"/>
            <a:r>
              <a:rPr lang="en-US" sz="150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Senior Software Engineer at</a:t>
            </a:r>
            <a:br>
              <a:rPr lang="en-US" sz="15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en-US" sz="15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5ADFED-853F-A219-490E-3BC099EBC20B}"/>
              </a:ext>
            </a:extLst>
          </p:cNvPr>
          <p:cNvSpPr/>
          <p:nvPr/>
        </p:nvSpPr>
        <p:spPr bwMode="auto">
          <a:xfrm>
            <a:off x="5367130" y="0"/>
            <a:ext cx="682487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Google Shape;378;p48">
            <a:extLst>
              <a:ext uri="{FF2B5EF4-FFF2-40B4-BE49-F238E27FC236}">
                <a16:creationId xmlns:a16="http://schemas.microsoft.com/office/drawing/2014/main" id="{A2627124-0BD4-E6BA-BB6E-4D330F525868}"/>
              </a:ext>
            </a:extLst>
          </p:cNvPr>
          <p:cNvSpPr txBox="1">
            <a:spLocks/>
          </p:cNvSpPr>
          <p:nvPr/>
        </p:nvSpPr>
        <p:spPr>
          <a:xfrm>
            <a:off x="5764644" y="837963"/>
            <a:ext cx="4994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Connect with me</a:t>
            </a:r>
            <a:endParaRPr lang="en-US" dirty="0"/>
          </a:p>
        </p:txBody>
      </p:sp>
      <p:sp>
        <p:nvSpPr>
          <p:cNvPr id="7" name="Google Shape;380;p48">
            <a:extLst>
              <a:ext uri="{FF2B5EF4-FFF2-40B4-BE49-F238E27FC236}">
                <a16:creationId xmlns:a16="http://schemas.microsoft.com/office/drawing/2014/main" id="{DEDBCE8F-3617-780B-B911-9B0359771271}"/>
              </a:ext>
            </a:extLst>
          </p:cNvPr>
          <p:cNvSpPr txBox="1">
            <a:spLocks/>
          </p:cNvSpPr>
          <p:nvPr/>
        </p:nvSpPr>
        <p:spPr>
          <a:xfrm>
            <a:off x="5764644" y="4215417"/>
            <a:ext cx="49944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dk1"/>
                </a:solidFill>
                <a:sym typeface="Lora SemiBold"/>
              </a:rPr>
              <a:t>Feel free to send me a message</a:t>
            </a:r>
          </a:p>
        </p:txBody>
      </p:sp>
      <p:pic>
        <p:nvPicPr>
          <p:cNvPr id="9" name="Picture 8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A0D308A9-003C-BB70-7E75-B6C609BA2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8" y="514196"/>
            <a:ext cx="2430122" cy="2430122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79DF7D8-1EAE-878E-3805-08319FCD06EC}"/>
              </a:ext>
            </a:extLst>
          </p:cNvPr>
          <p:cNvSpPr txBox="1">
            <a:spLocks/>
          </p:cNvSpPr>
          <p:nvPr/>
        </p:nvSpPr>
        <p:spPr>
          <a:xfrm>
            <a:off x="323726" y="4133776"/>
            <a:ext cx="2997083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Saeed Esmaeelinejad</a:t>
            </a:r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5392EE0B-4846-F666-3183-82F3EF11D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22" y="5077335"/>
            <a:ext cx="682105" cy="682105"/>
          </a:xfrm>
          <a:prstGeom prst="rect">
            <a:avLst/>
          </a:prstGeom>
        </p:spPr>
      </p:pic>
      <p:pic>
        <p:nvPicPr>
          <p:cNvPr id="12" name="Picture 11">
            <a:hlinkClick r:id="rId5"/>
            <a:extLst>
              <a:ext uri="{FF2B5EF4-FFF2-40B4-BE49-F238E27FC236}">
                <a16:creationId xmlns:a16="http://schemas.microsoft.com/office/drawing/2014/main" id="{8A8DF8F8-AECF-E12D-620E-0E7E694A2D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44" y="5077335"/>
            <a:ext cx="682105" cy="682105"/>
          </a:xfrm>
          <a:prstGeom prst="rect">
            <a:avLst/>
          </a:prstGeom>
        </p:spPr>
      </p:pic>
      <p:pic>
        <p:nvPicPr>
          <p:cNvPr id="13" name="Picture 12">
            <a:hlinkClick r:id="rId7"/>
            <a:extLst>
              <a:ext uri="{FF2B5EF4-FFF2-40B4-BE49-F238E27FC236}">
                <a16:creationId xmlns:a16="http://schemas.microsoft.com/office/drawing/2014/main" id="{5CF4F8B9-0C83-5CFB-864E-1C400FB3DE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400" y="5077335"/>
            <a:ext cx="688261" cy="705540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A3E4436-1BB5-DD79-48F1-21CA4BD325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0494" y="1480400"/>
            <a:ext cx="2591727" cy="259172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6F23439-5635-47F2-E57B-50DB6535E7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3726" y="5286853"/>
            <a:ext cx="2336566" cy="4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1553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C289-B02C-C1A2-C27A-498F58692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BFD81-D8AD-8A3C-F5E6-FCDB6DBDF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E00BA-19EC-4AD1-9356-C3B0029648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en-US" sz="3200" dirty="0"/>
              <a:t>What to do for th</a:t>
            </a:r>
            <a:r>
              <a:rPr lang="en-US" dirty="0"/>
              <a:t>e better?</a:t>
            </a:r>
          </a:p>
        </p:txBody>
      </p:sp>
    </p:spTree>
    <p:extLst>
      <p:ext uri="{BB962C8B-B14F-4D97-AF65-F5344CB8AC3E}">
        <p14:creationId xmlns:p14="http://schemas.microsoft.com/office/powerpoint/2010/main" val="78753363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1A70D-AB59-69E4-AE96-D9750EC1B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303AD-D3B2-8DCF-4DC9-F22493FC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52" y="535900"/>
            <a:ext cx="11060491" cy="615553"/>
          </a:xfrm>
        </p:spPr>
        <p:txBody>
          <a:bodyPr/>
          <a:lstStyle/>
          <a:p>
            <a:pPr algn="l"/>
            <a:r>
              <a:rPr lang="en-US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</a:rPr>
              <a:t>Possible solutions: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93BEC9B-513C-F67F-7DDE-F1687A657CFE}"/>
              </a:ext>
            </a:extLst>
          </p:cNvPr>
          <p:cNvSpPr txBox="1">
            <a:spLocks/>
          </p:cNvSpPr>
          <p:nvPr/>
        </p:nvSpPr>
        <p:spPr>
          <a:xfrm>
            <a:off x="363251" y="2813447"/>
            <a:ext cx="11060491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800" dirty="0">
                <a:solidFill>
                  <a:schemeClr val="bg2"/>
                </a:solidFill>
              </a:rPr>
              <a:t>1- Simply just use </a:t>
            </a:r>
            <a:r>
              <a:rPr lang="en-US" sz="2800" dirty="0">
                <a:solidFill>
                  <a:srgbClr val="8DE971"/>
                </a:solidFill>
              </a:rPr>
              <a:t>Sync</a:t>
            </a:r>
            <a:r>
              <a:rPr lang="en-US" sz="2800" dirty="0">
                <a:solidFill>
                  <a:schemeClr val="bg2"/>
                </a:solidFill>
              </a:rPr>
              <a:t> methods over </a:t>
            </a:r>
            <a:r>
              <a:rPr lang="en-US" sz="2800" dirty="0">
                <a:solidFill>
                  <a:srgbClr val="FFC000"/>
                </a:solidFill>
              </a:rPr>
              <a:t>Async</a:t>
            </a:r>
            <a:r>
              <a:rPr lang="en-US" sz="2800" dirty="0">
                <a:solidFill>
                  <a:schemeClr val="bg2"/>
                </a:solidFill>
              </a:rPr>
              <a:t> ones but with caution!</a:t>
            </a:r>
          </a:p>
        </p:txBody>
      </p:sp>
    </p:spTree>
    <p:extLst>
      <p:ext uri="{BB962C8B-B14F-4D97-AF65-F5344CB8AC3E}">
        <p14:creationId xmlns:p14="http://schemas.microsoft.com/office/powerpoint/2010/main" val="26356572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D27D7-DF0A-F0DE-3F6E-188B03BB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D3146-210A-C7E7-D45C-E9F324717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52" y="535900"/>
            <a:ext cx="11060491" cy="615553"/>
          </a:xfrm>
        </p:spPr>
        <p:txBody>
          <a:bodyPr/>
          <a:lstStyle/>
          <a:p>
            <a:pPr algn="l"/>
            <a:r>
              <a:rPr lang="en-US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</a:rPr>
              <a:t>Possible solutions: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664E147-EE95-6A02-A1E7-9E34C29B091C}"/>
              </a:ext>
            </a:extLst>
          </p:cNvPr>
          <p:cNvSpPr txBox="1">
            <a:spLocks/>
          </p:cNvSpPr>
          <p:nvPr/>
        </p:nvSpPr>
        <p:spPr>
          <a:xfrm>
            <a:off x="261651" y="1340306"/>
            <a:ext cx="11060491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2800" dirty="0">
                <a:solidFill>
                  <a:schemeClr val="bg2"/>
                </a:solidFill>
              </a:rPr>
              <a:t>2- Using </a:t>
            </a:r>
            <a:r>
              <a:rPr lang="en-US" sz="2800" dirty="0" err="1">
                <a:solidFill>
                  <a:srgbClr val="FFE399"/>
                </a:solidFill>
              </a:rPr>
              <a:t>CommandBehavior.SequentialAccess</a:t>
            </a:r>
            <a:r>
              <a:rPr lang="en-US" sz="2800" dirty="0">
                <a:solidFill>
                  <a:schemeClr val="bg2"/>
                </a:solidFill>
              </a:rPr>
              <a:t> if you’re using </a:t>
            </a:r>
            <a:r>
              <a:rPr lang="en-US" sz="2800" dirty="0" err="1">
                <a:solidFill>
                  <a:schemeClr val="bg2"/>
                </a:solidFill>
              </a:rPr>
              <a:t>SqlClient</a:t>
            </a:r>
            <a:r>
              <a:rPr lang="en-US" sz="2800" dirty="0">
                <a:solidFill>
                  <a:schemeClr val="bg2"/>
                </a:solidFill>
              </a:rPr>
              <a:t> package directly (ado.net)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5EF1423-99AD-09FD-F7C2-D8D986F97C94}"/>
              </a:ext>
            </a:extLst>
          </p:cNvPr>
          <p:cNvSpPr txBox="1">
            <a:spLocks/>
          </p:cNvSpPr>
          <p:nvPr/>
        </p:nvSpPr>
        <p:spPr>
          <a:xfrm>
            <a:off x="359020" y="4523455"/>
            <a:ext cx="11060491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342900" indent="-342900" algn="l">
              <a:buFontTx/>
              <a:buChar char="-"/>
            </a:pPr>
            <a:r>
              <a:rPr lang="en-US" sz="2000" dirty="0" err="1">
                <a:solidFill>
                  <a:schemeClr val="bg2"/>
                </a:solidFill>
              </a:rPr>
              <a:t>SequentialAccess</a:t>
            </a:r>
            <a:r>
              <a:rPr lang="en-US" sz="2000" dirty="0">
                <a:solidFill>
                  <a:schemeClr val="bg2"/>
                </a:solidFill>
              </a:rPr>
              <a:t> behavior provides a way to handle a row containing large binary value and helps </a:t>
            </a:r>
            <a:r>
              <a:rPr lang="en-US" sz="2000" dirty="0" err="1">
                <a:solidFill>
                  <a:schemeClr val="bg2"/>
                </a:solidFill>
              </a:rPr>
              <a:t>DataReader</a:t>
            </a:r>
            <a:r>
              <a:rPr lang="en-US" sz="2000" dirty="0">
                <a:solidFill>
                  <a:schemeClr val="bg2"/>
                </a:solidFill>
              </a:rPr>
              <a:t> to </a:t>
            </a:r>
            <a:r>
              <a:rPr lang="en-US" sz="2000" dirty="0">
                <a:solidFill>
                  <a:srgbClr val="D4EC8E"/>
                </a:solidFill>
              </a:rPr>
              <a:t>stream</a:t>
            </a:r>
            <a:r>
              <a:rPr lang="en-US" sz="2000" dirty="0">
                <a:solidFill>
                  <a:schemeClr val="bg2"/>
                </a:solidFill>
              </a:rPr>
              <a:t> data rather than loading entire row which is the default behavior (</a:t>
            </a:r>
            <a:r>
              <a:rPr lang="en-US" sz="2000" dirty="0" err="1">
                <a:solidFill>
                  <a:srgbClr val="FFE399"/>
                </a:solidFill>
              </a:rPr>
              <a:t>CommandBehavior.Default</a:t>
            </a:r>
            <a:r>
              <a:rPr lang="en-US" sz="2000" dirty="0">
                <a:solidFill>
                  <a:schemeClr val="bg2"/>
                </a:solidFill>
              </a:rPr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AE54FB-205E-CCE5-B3B1-B852BECAA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8" y="2648837"/>
            <a:ext cx="11253744" cy="1576228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8D59C65D-B6EB-5AA4-3194-23CD77FCC61B}"/>
              </a:ext>
            </a:extLst>
          </p:cNvPr>
          <p:cNvSpPr txBox="1">
            <a:spLocks/>
          </p:cNvSpPr>
          <p:nvPr/>
        </p:nvSpPr>
        <p:spPr>
          <a:xfrm>
            <a:off x="277740" y="5661375"/>
            <a:ext cx="1106049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342900" indent="-342900" algn="l">
              <a:buFontTx/>
              <a:buChar char="-"/>
            </a:pPr>
            <a:r>
              <a:rPr lang="en-US" sz="2000" dirty="0">
                <a:solidFill>
                  <a:schemeClr val="bg2"/>
                </a:solidFill>
              </a:rPr>
              <a:t>Not possible to use in EF Core, already in process though: </a:t>
            </a:r>
            <a:r>
              <a:rPr lang="en-US" sz="2000" dirty="0" err="1">
                <a:solidFill>
                  <a:srgbClr val="A074F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2000" dirty="0">
                <a:solidFill>
                  <a:srgbClr val="A074F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issue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96729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D8269-F262-4F0F-6465-EF41032C4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CB93FD-E85C-72F7-B4F9-C61C392C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52" y="535900"/>
            <a:ext cx="11060491" cy="615553"/>
          </a:xfrm>
        </p:spPr>
        <p:txBody>
          <a:bodyPr/>
          <a:lstStyle/>
          <a:p>
            <a:pPr algn="l"/>
            <a:r>
              <a:rPr lang="en-US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</a:rPr>
              <a:t>Possible solutions: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D7BC59-B0B3-DB77-2414-592EA3693C41}"/>
              </a:ext>
            </a:extLst>
          </p:cNvPr>
          <p:cNvSpPr txBox="1">
            <a:spLocks/>
          </p:cNvSpPr>
          <p:nvPr/>
        </p:nvSpPr>
        <p:spPr>
          <a:xfrm>
            <a:off x="274903" y="1284639"/>
            <a:ext cx="11060491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defTabSz="932742">
              <a:lnSpc>
                <a:spcPct val="100000"/>
              </a:lnSpc>
              <a:spcBef>
                <a:spcPct val="0"/>
              </a:spcBef>
              <a:buNone/>
              <a:defRPr sz="2800" b="1" cap="none" spc="0" baseline="0">
                <a:ln w="3175">
                  <a:noFill/>
                </a:ln>
                <a:solidFill>
                  <a:schemeClr val="bg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3- Update </a:t>
            </a:r>
            <a:r>
              <a:rPr lang="en-US" dirty="0" err="1"/>
              <a:t>SqlClient</a:t>
            </a:r>
            <a:r>
              <a:rPr lang="en-US" dirty="0"/>
              <a:t> package to the </a:t>
            </a:r>
            <a:r>
              <a:rPr lang="en-US" dirty="0">
                <a:solidFill>
                  <a:srgbClr val="FFE399"/>
                </a:solidFill>
              </a:rPr>
              <a:t>latest version </a:t>
            </a:r>
            <a:r>
              <a:rPr lang="en-US" dirty="0"/>
              <a:t>and suppress the internal one in the EF Core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04A65-49CC-0C58-C615-B80F3F2BF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47" y="2514472"/>
            <a:ext cx="10926700" cy="914528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E4E70F-B591-5C48-56A2-9C83D08AD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125" y="4309011"/>
            <a:ext cx="8411749" cy="1409897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CDB74DB7-50D7-4874-42FF-E2783E3FD27A}"/>
              </a:ext>
            </a:extLst>
          </p:cNvPr>
          <p:cNvSpPr/>
          <p:nvPr/>
        </p:nvSpPr>
        <p:spPr bwMode="auto">
          <a:xfrm>
            <a:off x="5252720" y="3647440"/>
            <a:ext cx="538480" cy="45720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2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7ACCB-2476-3401-674E-34B7A4CBA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A5B00F-EAD5-D93E-8DCE-C8D8119F9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52" y="413980"/>
            <a:ext cx="11060491" cy="615553"/>
          </a:xfrm>
        </p:spPr>
        <p:txBody>
          <a:bodyPr/>
          <a:lstStyle/>
          <a:p>
            <a:pPr algn="l"/>
            <a:r>
              <a:rPr lang="en-US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</a:rPr>
              <a:t>Possible solutions: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CC6AAFE-7273-1F14-A23F-B2E1062021E0}"/>
              </a:ext>
            </a:extLst>
          </p:cNvPr>
          <p:cNvSpPr txBox="1">
            <a:spLocks/>
          </p:cNvSpPr>
          <p:nvPr/>
        </p:nvSpPr>
        <p:spPr>
          <a:xfrm>
            <a:off x="261651" y="1151453"/>
            <a:ext cx="11060491" cy="38779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defTabSz="932742">
              <a:lnSpc>
                <a:spcPct val="100000"/>
              </a:lnSpc>
              <a:spcBef>
                <a:spcPct val="0"/>
              </a:spcBef>
              <a:buNone/>
              <a:defRPr sz="2800" b="1" cap="none" spc="0" baseline="0">
                <a:ln w="3175">
                  <a:noFill/>
                </a:ln>
                <a:solidFill>
                  <a:schemeClr val="bg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4- Increase </a:t>
            </a:r>
            <a:r>
              <a:rPr lang="en-US" dirty="0">
                <a:solidFill>
                  <a:srgbClr val="FFB900"/>
                </a:solidFill>
              </a:rPr>
              <a:t>packet size</a:t>
            </a:r>
            <a:r>
              <a:rPr lang="en-US" dirty="0">
                <a:solidFill>
                  <a:srgbClr val="FFE399"/>
                </a:solidFill>
              </a:rPr>
              <a:t> </a:t>
            </a:r>
            <a:r>
              <a:rPr lang="en-US" dirty="0"/>
              <a:t>in the connection string for getting bigger data in TDS packets.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default package size is </a:t>
            </a:r>
            <a:r>
              <a:rPr lang="en-US" dirty="0">
                <a:solidFill>
                  <a:srgbClr val="FFC000"/>
                </a:solidFill>
              </a:rPr>
              <a:t>8KB</a:t>
            </a:r>
            <a:r>
              <a:rPr lang="en-US" dirty="0"/>
              <a:t> but we can set it up to </a:t>
            </a:r>
            <a:r>
              <a:rPr lang="en-US" dirty="0">
                <a:solidFill>
                  <a:srgbClr val="D4EC8E"/>
                </a:solidFill>
              </a:rPr>
              <a:t>32KB</a:t>
            </a:r>
            <a:r>
              <a:rPr lang="en-US" dirty="0"/>
              <a:t> which the max allowed value.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40BDA8-40B9-D49F-5F4F-5CAD0F17A9CE}"/>
              </a:ext>
            </a:extLst>
          </p:cNvPr>
          <p:cNvSpPr/>
          <p:nvPr/>
        </p:nvSpPr>
        <p:spPr bwMode="auto">
          <a:xfrm>
            <a:off x="261651" y="5279733"/>
            <a:ext cx="10749280" cy="690880"/>
          </a:xfrm>
          <a:prstGeom prst="roundRect">
            <a:avLst/>
          </a:prstGeom>
          <a:solidFill>
            <a:schemeClr val="tx1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"Server=</a:t>
            </a:r>
            <a:r>
              <a:rPr lang="en-US" sz="2000" dirty="0" err="1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localhost;Database</a:t>
            </a:r>
            <a:r>
              <a:rPr lang="en-US" sz="2000" dirty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=</a:t>
            </a:r>
            <a:r>
              <a:rPr lang="en-US" sz="2000" dirty="0" err="1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EFLargeDataDb;user</a:t>
            </a:r>
            <a:r>
              <a:rPr lang="en-US" sz="2000" dirty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 id=**;password=***;</a:t>
            </a:r>
            <a:r>
              <a:rPr lang="en-US" sz="2000" dirty="0">
                <a:solidFill>
                  <a:srgbClr val="D4EC8E"/>
                </a:solidFill>
                <a:ea typeface="Segoe UI" pitchFamily="34" charset="0"/>
                <a:cs typeface="Segoe UI" pitchFamily="34" charset="0"/>
              </a:rPr>
              <a:t>Packet Size=32768</a:t>
            </a:r>
            <a:r>
              <a:rPr lang="en-US" sz="2000" dirty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42599-6A9A-5DDC-8F0F-99FCDA2A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324" y="2092628"/>
            <a:ext cx="4706436" cy="1932956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281414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F5BBD-7D21-FCAA-080F-09E85FE32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DD893-CF6D-2E05-8348-BD9D71FF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6D590-50BC-1FDE-5B27-E151F2508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7120213" cy="1477328"/>
          </a:xfrm>
        </p:spPr>
        <p:txBody>
          <a:bodyPr/>
          <a:lstStyle/>
          <a:p>
            <a:r>
              <a:rPr lang="en-US" sz="3200" dirty="0"/>
              <a:t>Benchmarks and see the numbers after applying the solutions</a:t>
            </a:r>
          </a:p>
        </p:txBody>
      </p:sp>
    </p:spTree>
    <p:extLst>
      <p:ext uri="{BB962C8B-B14F-4D97-AF65-F5344CB8AC3E}">
        <p14:creationId xmlns:p14="http://schemas.microsoft.com/office/powerpoint/2010/main" val="391230650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6EB1D-A984-11B2-F6E9-28F381720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6B868E-90BC-67D9-9B45-6B6F66BFE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408" y="4694109"/>
            <a:ext cx="9529610" cy="1736104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10" name="Picture 9" descr="A screen shot of a computer error&#10;&#10;Description automatically generated">
            <a:extLst>
              <a:ext uri="{FF2B5EF4-FFF2-40B4-BE49-F238E27FC236}">
                <a16:creationId xmlns:a16="http://schemas.microsoft.com/office/drawing/2014/main" id="{B404F7FE-DD6D-0953-BAA2-867C7BEF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408" y="2514186"/>
            <a:ext cx="9529610" cy="1654249"/>
          </a:xfrm>
          <a:prstGeom prst="rect">
            <a:avLst/>
          </a:prstGeom>
          <a:solidFill>
            <a:srgbClr val="D4EC8E"/>
          </a:solidFill>
          <a:ln>
            <a:solidFill>
              <a:srgbClr val="FFFF00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8A952A-9FAB-D3AA-693D-775BDB597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0241" y="63257"/>
            <a:ext cx="5503439" cy="553998"/>
          </a:xfrm>
        </p:spPr>
        <p:txBody>
          <a:bodyPr/>
          <a:lstStyle/>
          <a:p>
            <a:r>
              <a:rPr lang="en-US" sz="3600" dirty="0">
                <a:solidFill>
                  <a:schemeClr val="bg2"/>
                </a:solidFill>
              </a:rPr>
              <a:t>The numbers </a:t>
            </a:r>
            <a:r>
              <a:rPr lang="en-US" sz="2400" dirty="0">
                <a:solidFill>
                  <a:schemeClr val="bg2"/>
                </a:solidFill>
              </a:rPr>
              <a:t>(</a:t>
            </a:r>
            <a:r>
              <a:rPr lang="en-US" sz="2400" dirty="0">
                <a:ln>
                  <a:noFill/>
                </a:ln>
                <a:gradFill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19000">
                      <a:srgbClr val="E566CC"/>
                    </a:gs>
                  </a:gsLst>
                  <a:lin ang="3600000" scaled="0"/>
                </a:gradFill>
              </a:rPr>
              <a:t>EF Core 9-rc2</a:t>
            </a:r>
            <a:r>
              <a:rPr lang="en-US" sz="2400" dirty="0">
                <a:solidFill>
                  <a:schemeClr val="bg2"/>
                </a:solidFill>
              </a:rPr>
              <a:t>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06BBE95-102A-CD53-4565-1A06BB44D02D}"/>
              </a:ext>
            </a:extLst>
          </p:cNvPr>
          <p:cNvSpPr txBox="1">
            <a:spLocks/>
          </p:cNvSpPr>
          <p:nvPr/>
        </p:nvSpPr>
        <p:spPr>
          <a:xfrm>
            <a:off x="179284" y="3112551"/>
            <a:ext cx="2279437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defTabSz="932742">
              <a:lnSpc>
                <a:spcPct val="100000"/>
              </a:lnSpc>
              <a:spcBef>
                <a:spcPct val="0"/>
              </a:spcBef>
              <a:buNone/>
              <a:defRPr sz="2000" b="1" cap="none" spc="0" baseline="0">
                <a:ln w="3175">
                  <a:noFill/>
                </a:ln>
                <a:solidFill>
                  <a:srgbClr val="FFB9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err="1"/>
              <a:t>SqlClient</a:t>
            </a:r>
            <a:r>
              <a:rPr lang="en-US" dirty="0"/>
              <a:t> 5.2.2</a:t>
            </a:r>
            <a:br>
              <a:rPr lang="en-US" dirty="0"/>
            </a:br>
            <a:r>
              <a:rPr lang="en-US" dirty="0">
                <a:solidFill>
                  <a:schemeClr val="bg2"/>
                </a:solidFill>
              </a:rPr>
              <a:t>8.97x faster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4921D084-F1AF-AB53-6C93-A41F10D5CA44}"/>
              </a:ext>
            </a:extLst>
          </p:cNvPr>
          <p:cNvSpPr txBox="1">
            <a:spLocks/>
          </p:cNvSpPr>
          <p:nvPr/>
        </p:nvSpPr>
        <p:spPr>
          <a:xfrm>
            <a:off x="179284" y="5438899"/>
            <a:ext cx="2116876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2000" dirty="0" err="1">
                <a:solidFill>
                  <a:srgbClr val="FFB900"/>
                </a:solidFill>
              </a:rPr>
              <a:t>SqlClient</a:t>
            </a:r>
            <a:r>
              <a:rPr lang="en-US" sz="2000" dirty="0">
                <a:solidFill>
                  <a:srgbClr val="FFB900"/>
                </a:solidFill>
              </a:rPr>
              <a:t> 5.2.2</a:t>
            </a:r>
            <a:endParaRPr lang="en-US" sz="2400" dirty="0">
              <a:solidFill>
                <a:srgbClr val="FFB900"/>
              </a:solidFill>
            </a:endParaRPr>
          </a:p>
          <a:p>
            <a:pPr algn="l"/>
            <a:r>
              <a:rPr lang="en-US" sz="2000" dirty="0">
                <a:solidFill>
                  <a:srgbClr val="8DE971"/>
                </a:solidFill>
              </a:rPr>
              <a:t>&amp; packet size</a:t>
            </a:r>
          </a:p>
          <a:p>
            <a:pPr algn="l"/>
            <a:r>
              <a:rPr lang="en-US" sz="2000" dirty="0">
                <a:solidFill>
                  <a:schemeClr val="bg2"/>
                </a:solidFill>
              </a:rPr>
              <a:t>16.73x faster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0108DA9-261E-231C-5778-518AAD5FA486}"/>
              </a:ext>
            </a:extLst>
          </p:cNvPr>
          <p:cNvSpPr/>
          <p:nvPr/>
        </p:nvSpPr>
        <p:spPr bwMode="auto">
          <a:xfrm>
            <a:off x="4925908" y="2379448"/>
            <a:ext cx="1210734" cy="1928586"/>
          </a:xfrm>
          <a:prstGeom prst="roundRect">
            <a:avLst/>
          </a:prstGeom>
          <a:noFill/>
          <a:ln w="38100">
            <a:solidFill>
              <a:srgbClr val="D4EC8E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D4834D-FD6E-7497-8E20-C3B1235CFBC8}"/>
              </a:ext>
            </a:extLst>
          </p:cNvPr>
          <p:cNvSpPr/>
          <p:nvPr/>
        </p:nvSpPr>
        <p:spPr bwMode="auto">
          <a:xfrm>
            <a:off x="5057988" y="4597868"/>
            <a:ext cx="1210734" cy="1928587"/>
          </a:xfrm>
          <a:prstGeom prst="roundRect">
            <a:avLst/>
          </a:prstGeom>
          <a:noFill/>
          <a:ln w="38100">
            <a:solidFill>
              <a:srgbClr val="8DE97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F6C5C37-448D-4BBF-4FD4-BE47C829B79C}"/>
              </a:ext>
            </a:extLst>
          </p:cNvPr>
          <p:cNvSpPr/>
          <p:nvPr/>
        </p:nvSpPr>
        <p:spPr bwMode="auto">
          <a:xfrm>
            <a:off x="10490203" y="4597868"/>
            <a:ext cx="1210734" cy="1928587"/>
          </a:xfrm>
          <a:prstGeom prst="roundRect">
            <a:avLst/>
          </a:prstGeom>
          <a:noFill/>
          <a:ln w="38100">
            <a:solidFill>
              <a:srgbClr val="8DE97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5F74D2C-1F03-C935-89DC-B2CABD85D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629" y="721039"/>
            <a:ext cx="8516851" cy="1466757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8F9D747A-35C7-E977-5086-1596392044E7}"/>
              </a:ext>
            </a:extLst>
          </p:cNvPr>
          <p:cNvSpPr txBox="1">
            <a:spLocks/>
          </p:cNvSpPr>
          <p:nvPr/>
        </p:nvSpPr>
        <p:spPr>
          <a:xfrm>
            <a:off x="218126" y="1146640"/>
            <a:ext cx="165608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defTabSz="932742">
              <a:lnSpc>
                <a:spcPct val="100000"/>
              </a:lnSpc>
              <a:spcBef>
                <a:spcPct val="0"/>
              </a:spcBef>
              <a:buNone/>
              <a:defRPr sz="2000" b="1" cap="none" spc="0" baseline="0">
                <a:ln w="3175">
                  <a:noFill/>
                </a:ln>
                <a:solidFill>
                  <a:srgbClr val="FFB9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Before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AEC095A-21C4-6129-618F-A39B38A2BA3E}"/>
              </a:ext>
            </a:extLst>
          </p:cNvPr>
          <p:cNvSpPr/>
          <p:nvPr/>
        </p:nvSpPr>
        <p:spPr bwMode="auto">
          <a:xfrm>
            <a:off x="10615508" y="2379448"/>
            <a:ext cx="1210734" cy="1928586"/>
          </a:xfrm>
          <a:prstGeom prst="roundRect">
            <a:avLst/>
          </a:prstGeom>
          <a:noFill/>
          <a:ln w="38100">
            <a:solidFill>
              <a:srgbClr val="D4EC8E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112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 animBg="1"/>
      <p:bldP spid="13" grpId="1" animBg="1"/>
      <p:bldP spid="15" grpId="0" animBg="1"/>
      <p:bldP spid="17" grpId="0" animBg="1"/>
      <p:bldP spid="19" grpId="0"/>
      <p:bldP spid="16" grpId="0" animBg="1"/>
      <p:bldP spid="1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83AE8-0CC8-3CEC-9792-E1E7B33DB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D4C5-72D5-B319-CED0-45E6D4D30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7AB71-834C-0ED4-B030-4709C34AB7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Ending</a:t>
            </a:r>
          </a:p>
        </p:txBody>
      </p:sp>
    </p:spTree>
    <p:extLst>
      <p:ext uri="{BB962C8B-B14F-4D97-AF65-F5344CB8AC3E}">
        <p14:creationId xmlns:p14="http://schemas.microsoft.com/office/powerpoint/2010/main" val="361741559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6F2D7-87D0-DDF1-1797-A7CECA199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AE97F51-0140-C792-430D-1476536D0135}"/>
              </a:ext>
            </a:extLst>
          </p:cNvPr>
          <p:cNvSpPr txBox="1">
            <a:spLocks/>
          </p:cNvSpPr>
          <p:nvPr/>
        </p:nvSpPr>
        <p:spPr>
          <a:xfrm>
            <a:off x="356183" y="1254159"/>
            <a:ext cx="11060491" cy="490711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defTabSz="932742">
              <a:lnSpc>
                <a:spcPct val="100000"/>
              </a:lnSpc>
              <a:spcBef>
                <a:spcPct val="0"/>
              </a:spcBef>
              <a:buNone/>
              <a:defRPr sz="2800" b="1" cap="none" spc="0" baseline="0">
                <a:ln w="3175">
                  <a:noFill/>
                </a:ln>
                <a:solidFill>
                  <a:schemeClr val="bg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800" dirty="0"/>
              <a:t>Now, we know what is the issue with large data set in EF Core, where is it and how to fix it (partially).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800" dirty="0"/>
              <a:t>Keep an eye on the </a:t>
            </a:r>
            <a:r>
              <a:rPr lang="en-US" sz="1800" dirty="0" err="1"/>
              <a:t>Github</a:t>
            </a:r>
            <a:r>
              <a:rPr lang="en-US" sz="1800" dirty="0"/>
              <a:t> issue and update your packages.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800" dirty="0"/>
              <a:t>Always set max length for string properties, if possible, I would suggest to set a global max length for all strings otherwise override it.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800" dirty="0"/>
              <a:t>If you have </a:t>
            </a:r>
            <a:r>
              <a:rPr lang="en-US" sz="1800" dirty="0" err="1"/>
              <a:t>nvarcharmax</a:t>
            </a:r>
            <a:r>
              <a:rPr lang="en-US" sz="1800" dirty="0"/>
              <a:t> in your database then it could be a security issue as well (DDOS attack).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800" dirty="0"/>
              <a:t>Let’s remember this: EF Core is just an ORM can’t do the magic for us, we must know about the underlying database!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63AA8EE-1078-1E9B-E28C-602FA221E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52" y="413980"/>
            <a:ext cx="11060491" cy="615553"/>
          </a:xfrm>
        </p:spPr>
        <p:txBody>
          <a:bodyPr/>
          <a:lstStyle/>
          <a:p>
            <a:pPr algn="l"/>
            <a:r>
              <a:rPr lang="en-US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</a:rPr>
              <a:t>Takeaways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30895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3BC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dirty="0">
                <a:solidFill>
                  <a:srgbClr val="C03BC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Repo</a:t>
            </a:r>
            <a:endParaRPr lang="en-US" dirty="0">
              <a:solidFill>
                <a:srgbClr val="C03BC4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 for this presentation contains all benchmarks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 dirty="0">
                <a:solidFill>
                  <a:srgbClr val="C03BC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TDS protocol</a:t>
            </a:r>
            <a:endParaRPr lang="en-US" dirty="0">
              <a:solidFill>
                <a:srgbClr val="C03BC4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 dirty="0"/>
              <a:t>Definition of TDS protocol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 dirty="0">
                <a:solidFill>
                  <a:srgbClr val="C03BC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TDS messages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 dirty="0"/>
              <a:t>TDS messages format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 dirty="0" err="1">
                <a:solidFill>
                  <a:srgbClr val="C03BC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TdsParserStateObject</a:t>
            </a:r>
            <a:endParaRPr lang="en-US" dirty="0">
              <a:solidFill>
                <a:srgbClr val="C03BC4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 dirty="0"/>
              <a:t>Where the memory is used a lot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 err="1">
                <a:solidFill>
                  <a:srgbClr val="C03BC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SqlClient</a:t>
            </a:r>
            <a:r>
              <a:rPr lang="en-US" dirty="0">
                <a:solidFill>
                  <a:srgbClr val="C03BC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repo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 dirty="0"/>
              <a:t>The reported bug in </a:t>
            </a:r>
            <a:r>
              <a:rPr lang="en-US" dirty="0" err="1"/>
              <a:t>SqlClient</a:t>
            </a:r>
            <a:r>
              <a:rPr lang="en-US" dirty="0"/>
              <a:t> repo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 dirty="0">
                <a:solidFill>
                  <a:srgbClr val="C03BC4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TDS 8.0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 dirty="0"/>
              <a:t>TDS 8.0 in SQL Server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 dirty="0">
                <a:solidFill>
                  <a:srgbClr val="C03BC4"/>
                </a:solidFill>
                <a:hlinkClick r:id="rId8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Pull request to improve in </a:t>
            </a:r>
            <a:r>
              <a:rPr lang="en-US" dirty="0" err="1">
                <a:solidFill>
                  <a:srgbClr val="C03BC4"/>
                </a:solidFill>
                <a:hlinkClick r:id="rId8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SqlClient</a:t>
            </a:r>
            <a:r>
              <a:rPr lang="en-US" dirty="0">
                <a:solidFill>
                  <a:srgbClr val="C03BC4"/>
                </a:solidFill>
                <a:hlinkClick r:id="rId8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5.2.2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 dirty="0"/>
              <a:t>Pull request to improve in </a:t>
            </a:r>
            <a:r>
              <a:rPr lang="en-US" dirty="0" err="1"/>
              <a:t>SqlClient</a:t>
            </a:r>
            <a:r>
              <a:rPr lang="en-US" dirty="0"/>
              <a:t> 5.2.2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 dirty="0">
                <a:solidFill>
                  <a:srgbClr val="C03BC4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EF Core 9.rc2 issue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 dirty="0"/>
              <a:t>EF Core 9.rc2 issue by using </a:t>
            </a:r>
            <a:r>
              <a:rPr lang="en-US" dirty="0" err="1"/>
              <a:t>SqlClient</a:t>
            </a:r>
            <a:r>
              <a:rPr lang="en-US" dirty="0"/>
              <a:t> 5.1.6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3918" y="1356030"/>
            <a:ext cx="2640879" cy="553998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307777"/>
          </a:xfrm>
        </p:spPr>
        <p:txBody>
          <a:bodyPr/>
          <a:lstStyle/>
          <a:p>
            <a:r>
              <a:rPr lang="en-US" sz="2000" dirty="0"/>
              <a:t>Explain the scenario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615553"/>
          </a:xfrm>
        </p:spPr>
        <p:txBody>
          <a:bodyPr/>
          <a:lstStyle/>
          <a:p>
            <a:r>
              <a:rPr lang="en-US" sz="2000" dirty="0"/>
              <a:t>Benchmarks and the numbers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615553"/>
          </a:xfrm>
        </p:spPr>
        <p:txBody>
          <a:bodyPr/>
          <a:lstStyle/>
          <a:p>
            <a:r>
              <a:rPr lang="en-US" sz="2000" dirty="0"/>
              <a:t>Where the issue comes from?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73918" y="3630514"/>
            <a:ext cx="2640878" cy="553998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615553"/>
          </a:xfrm>
        </p:spPr>
        <p:txBody>
          <a:bodyPr/>
          <a:lstStyle/>
          <a:p>
            <a:r>
              <a:rPr lang="en-US" sz="2000" dirty="0"/>
              <a:t>What to do to for the better?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923330"/>
          </a:xfrm>
        </p:spPr>
        <p:txBody>
          <a:bodyPr/>
          <a:lstStyle/>
          <a:p>
            <a:r>
              <a:rPr lang="en-US" sz="2000" dirty="0"/>
              <a:t>Benchmarks and see the numbers after applying the solutions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73918" y="4436029"/>
            <a:ext cx="2654983" cy="307777"/>
          </a:xfrm>
        </p:spPr>
        <p:txBody>
          <a:bodyPr/>
          <a:lstStyle/>
          <a:p>
            <a:r>
              <a:rPr lang="en-US" sz="2000" dirty="0"/>
              <a:t>Ending!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4235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9152-DF19-4882-6DE9-309F0AA07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41C44B-D8E3-93BD-9919-B5C2730E57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086" y="3121223"/>
            <a:ext cx="2976529" cy="307777"/>
          </a:xfrm>
        </p:spPr>
        <p:txBody>
          <a:bodyPr/>
          <a:lstStyle/>
          <a:p>
            <a:r>
              <a:rPr lang="en-US" sz="15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Microsoft MVP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E4BEDD-4F4E-E849-AD96-21EA86B1BD6A}"/>
              </a:ext>
            </a:extLst>
          </p:cNvPr>
          <p:cNvSpPr/>
          <p:nvPr/>
        </p:nvSpPr>
        <p:spPr bwMode="auto">
          <a:xfrm>
            <a:off x="5367130" y="0"/>
            <a:ext cx="682487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Google Shape;378;p48">
            <a:extLst>
              <a:ext uri="{FF2B5EF4-FFF2-40B4-BE49-F238E27FC236}">
                <a16:creationId xmlns:a16="http://schemas.microsoft.com/office/drawing/2014/main" id="{8E17FA8B-BC91-9B6A-DCCC-3469BCEC1BB9}"/>
              </a:ext>
            </a:extLst>
          </p:cNvPr>
          <p:cNvSpPr txBox="1">
            <a:spLocks/>
          </p:cNvSpPr>
          <p:nvPr/>
        </p:nvSpPr>
        <p:spPr>
          <a:xfrm>
            <a:off x="5764644" y="837963"/>
            <a:ext cx="49944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Connect with me</a:t>
            </a:r>
            <a:endParaRPr lang="en-US" dirty="0"/>
          </a:p>
        </p:txBody>
      </p:sp>
      <p:sp>
        <p:nvSpPr>
          <p:cNvPr id="7" name="Google Shape;380;p48">
            <a:extLst>
              <a:ext uri="{FF2B5EF4-FFF2-40B4-BE49-F238E27FC236}">
                <a16:creationId xmlns:a16="http://schemas.microsoft.com/office/drawing/2014/main" id="{464ECA94-685C-8CFE-136C-29DFF4EBC4F8}"/>
              </a:ext>
            </a:extLst>
          </p:cNvPr>
          <p:cNvSpPr txBox="1">
            <a:spLocks/>
          </p:cNvSpPr>
          <p:nvPr/>
        </p:nvSpPr>
        <p:spPr>
          <a:xfrm>
            <a:off x="5764644" y="4215417"/>
            <a:ext cx="49944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dk1"/>
                </a:solidFill>
                <a:sym typeface="Lora SemiBold"/>
              </a:rPr>
              <a:t>Feel free to send me a message</a:t>
            </a:r>
          </a:p>
        </p:txBody>
      </p:sp>
      <p:pic>
        <p:nvPicPr>
          <p:cNvPr id="9" name="Picture 8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F35BDF93-E42B-CB12-92F1-D3EC58DC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8" y="514196"/>
            <a:ext cx="2430122" cy="2430122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038285A-C2F6-3EB6-C2BF-4FDF833232CE}"/>
              </a:ext>
            </a:extLst>
          </p:cNvPr>
          <p:cNvSpPr txBox="1">
            <a:spLocks/>
          </p:cNvSpPr>
          <p:nvPr/>
        </p:nvSpPr>
        <p:spPr>
          <a:xfrm>
            <a:off x="462812" y="3552961"/>
            <a:ext cx="2997083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Saeed Esmaeelinejad</a:t>
            </a:r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BAA867C4-B6CC-B7E0-9D02-9D5A1DC9F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22" y="5077335"/>
            <a:ext cx="682105" cy="682105"/>
          </a:xfrm>
          <a:prstGeom prst="rect">
            <a:avLst/>
          </a:prstGeom>
        </p:spPr>
      </p:pic>
      <p:pic>
        <p:nvPicPr>
          <p:cNvPr id="12" name="Picture 11">
            <a:hlinkClick r:id="rId5"/>
            <a:extLst>
              <a:ext uri="{FF2B5EF4-FFF2-40B4-BE49-F238E27FC236}">
                <a16:creationId xmlns:a16="http://schemas.microsoft.com/office/drawing/2014/main" id="{94ACF830-FF82-4544-2C7D-9D2935466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44" y="5077335"/>
            <a:ext cx="682105" cy="682105"/>
          </a:xfrm>
          <a:prstGeom prst="rect">
            <a:avLst/>
          </a:prstGeom>
        </p:spPr>
      </p:pic>
      <p:pic>
        <p:nvPicPr>
          <p:cNvPr id="13" name="Picture 12">
            <a:hlinkClick r:id="rId7"/>
            <a:extLst>
              <a:ext uri="{FF2B5EF4-FFF2-40B4-BE49-F238E27FC236}">
                <a16:creationId xmlns:a16="http://schemas.microsoft.com/office/drawing/2014/main" id="{8552A820-72C0-ACF5-EFAC-D7A19742FA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400" y="5077335"/>
            <a:ext cx="688261" cy="705540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FF885C0-CB5C-BBAD-1B85-84B369FBDC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0494" y="1480400"/>
            <a:ext cx="2591727" cy="259172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469CB8A-5468-76AC-5B33-B041CC54D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86" y="4587390"/>
            <a:ext cx="3510028" cy="615553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285889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Explain the scenario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EDC8CCF9-EB5D-45C0-7EF2-17BF4B70F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28" y="2431464"/>
            <a:ext cx="11394218" cy="1846659"/>
          </a:xfrm>
        </p:spPr>
        <p:txBody>
          <a:bodyPr/>
          <a:lstStyle/>
          <a:p>
            <a:r>
              <a:rPr lang="en-US" sz="4000" dirty="0"/>
              <a:t>In EF Core, </a:t>
            </a:r>
            <a:r>
              <a:rPr lang="en-US" sz="4000" dirty="0">
                <a:solidFill>
                  <a:schemeClr val="bg2"/>
                </a:solidFill>
              </a:rPr>
              <a:t>Async</a:t>
            </a:r>
            <a:r>
              <a:rPr lang="en-US" sz="4000" dirty="0"/>
              <a:t> operation is </a:t>
            </a:r>
            <a:r>
              <a:rPr lang="en-US" sz="4000" dirty="0">
                <a:solidFill>
                  <a:srgbClr val="FFB900"/>
                </a:solidFill>
              </a:rPr>
              <a:t>much slower</a:t>
            </a:r>
            <a:r>
              <a:rPr lang="en-US" sz="4000" dirty="0"/>
              <a:t> than </a:t>
            </a:r>
            <a:r>
              <a:rPr lang="en-US" sz="4000" dirty="0">
                <a:solidFill>
                  <a:schemeClr val="bg2"/>
                </a:solidFill>
              </a:rPr>
              <a:t>Sync</a:t>
            </a:r>
            <a:r>
              <a:rPr lang="en-US" sz="4000" dirty="0"/>
              <a:t> operation when dealing with Large data set.</a:t>
            </a:r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F670F-23AB-25FC-FC0E-66E929815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0A5B4D-BA73-405F-CA5B-72779EAE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52" y="535900"/>
            <a:ext cx="11060491" cy="2277547"/>
          </a:xfrm>
        </p:spPr>
        <p:txBody>
          <a:bodyPr/>
          <a:lstStyle/>
          <a:p>
            <a:pPr algn="l"/>
            <a:r>
              <a:rPr lang="en-US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</a:rPr>
              <a:t>The reasons to have large data set: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- Varchar(max)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- </a:t>
            </a:r>
            <a:r>
              <a:rPr lang="en-US" sz="3600" dirty="0" err="1">
                <a:solidFill>
                  <a:schemeClr val="bg2"/>
                </a:solidFill>
              </a:rPr>
              <a:t>Varbinary</a:t>
            </a:r>
            <a:r>
              <a:rPr lang="en-US" sz="3600" dirty="0">
                <a:solidFill>
                  <a:schemeClr val="bg2"/>
                </a:solidFill>
              </a:rPr>
              <a:t>(max)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- Many rows (not focused here)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1848BD9-91BC-E735-6E9B-104DD92FA5B9}"/>
              </a:ext>
            </a:extLst>
          </p:cNvPr>
          <p:cNvSpPr txBox="1">
            <a:spLocks/>
          </p:cNvSpPr>
          <p:nvPr/>
        </p:nvSpPr>
        <p:spPr>
          <a:xfrm>
            <a:off x="342491" y="3737125"/>
            <a:ext cx="11060491" cy="17851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4400" b="1" kern="1200" spc="0" baseline="0" dirty="0">
                <a:ln>
                  <a:noFill/>
                </a:ln>
                <a:gradFill>
                  <a:gsLst>
                    <a:gs pos="100000">
                      <a:srgbClr val="FA94A1"/>
                    </a:gs>
                    <a:gs pos="1000">
                      <a:srgbClr val="D502AA"/>
                    </a:gs>
                    <a:gs pos="56000">
                      <a:srgbClr val="E76BC7"/>
                    </a:gs>
                    <a:gs pos="19000">
                      <a:srgbClr val="E566CC"/>
                    </a:gs>
                  </a:gsLst>
                  <a:lin ang="3600000" scaled="0"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Use-cases:</a:t>
            </a:r>
            <a:br>
              <a:rPr lang="en-US" sz="4400" b="1" kern="1200" spc="0" baseline="0" dirty="0">
                <a:ln>
                  <a:noFill/>
                </a:ln>
                <a:solidFill>
                  <a:srgbClr val="FAFAF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kern="1200" spc="0" baseline="0" dirty="0">
                <a:ln>
                  <a:noFill/>
                </a:ln>
                <a:solidFill>
                  <a:srgbClr val="FAFAF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Properties we don’t know about the length</a:t>
            </a:r>
            <a:br>
              <a:rPr lang="en-US" sz="3600" b="1" kern="1200" spc="0" baseline="0" dirty="0">
                <a:ln>
                  <a:noFill/>
                </a:ln>
                <a:solidFill>
                  <a:srgbClr val="FAFAF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b="1" kern="1200" spc="0" baseline="0" dirty="0">
                <a:ln>
                  <a:noFill/>
                </a:ln>
                <a:solidFill>
                  <a:srgbClr val="FAFAF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Storing files!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6196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6345129" cy="984885"/>
          </a:xfrm>
        </p:spPr>
        <p:txBody>
          <a:bodyPr/>
          <a:lstStyle/>
          <a:p>
            <a:r>
              <a:rPr lang="en-US" dirty="0"/>
              <a:t>Benchmarks and the numbers</a:t>
            </a:r>
          </a:p>
        </p:txBody>
      </p:sp>
    </p:spTree>
    <p:extLst>
      <p:ext uri="{BB962C8B-B14F-4D97-AF65-F5344CB8AC3E}">
        <p14:creationId xmlns:p14="http://schemas.microsoft.com/office/powerpoint/2010/main" val="37988104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CE3F-A1D2-3571-5C37-36848C10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5E565-FFA1-F4FB-C8DF-BD9B15A7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3" y="259695"/>
            <a:ext cx="3976393" cy="553998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bg2"/>
                </a:solidFill>
              </a:rPr>
              <a:t>Entities &amp; Tables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807BD-6999-14BF-7E78-5B8EDF8EE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375" y="1072879"/>
            <a:ext cx="6947587" cy="5001222"/>
          </a:xfrm>
          <a:prstGeom prst="rect">
            <a:avLst/>
          </a:prstGeom>
          <a:ln cap="rnd">
            <a:solidFill>
              <a:srgbClr val="FFFF00"/>
            </a:solidFill>
          </a:ln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17A0DA4-FE39-17BA-49B8-F71D67CD5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83" y="1072879"/>
            <a:ext cx="4193934" cy="405296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193934"/>
                      <a:gd name="connsiteY0" fmla="*/ 0 h 4052961"/>
                      <a:gd name="connsiteX1" fmla="*/ 573171 w 4193934"/>
                      <a:gd name="connsiteY1" fmla="*/ 0 h 4052961"/>
                      <a:gd name="connsiteX2" fmla="*/ 1356039 w 4193934"/>
                      <a:gd name="connsiteY2" fmla="*/ 0 h 4052961"/>
                      <a:gd name="connsiteX3" fmla="*/ 2096967 w 4193934"/>
                      <a:gd name="connsiteY3" fmla="*/ 0 h 4052961"/>
                      <a:gd name="connsiteX4" fmla="*/ 2670138 w 4193934"/>
                      <a:gd name="connsiteY4" fmla="*/ 0 h 4052961"/>
                      <a:gd name="connsiteX5" fmla="*/ 3327188 w 4193934"/>
                      <a:gd name="connsiteY5" fmla="*/ 0 h 4052961"/>
                      <a:gd name="connsiteX6" fmla="*/ 4193934 w 4193934"/>
                      <a:gd name="connsiteY6" fmla="*/ 0 h 4052961"/>
                      <a:gd name="connsiteX7" fmla="*/ 4193934 w 4193934"/>
                      <a:gd name="connsiteY7" fmla="*/ 675494 h 4052961"/>
                      <a:gd name="connsiteX8" fmla="*/ 4193934 w 4193934"/>
                      <a:gd name="connsiteY8" fmla="*/ 1269928 h 4052961"/>
                      <a:gd name="connsiteX9" fmla="*/ 4193934 w 4193934"/>
                      <a:gd name="connsiteY9" fmla="*/ 1823832 h 4052961"/>
                      <a:gd name="connsiteX10" fmla="*/ 4193934 w 4193934"/>
                      <a:gd name="connsiteY10" fmla="*/ 2418267 h 4052961"/>
                      <a:gd name="connsiteX11" fmla="*/ 4193934 w 4193934"/>
                      <a:gd name="connsiteY11" fmla="*/ 3134290 h 4052961"/>
                      <a:gd name="connsiteX12" fmla="*/ 4193934 w 4193934"/>
                      <a:gd name="connsiteY12" fmla="*/ 4052961 h 4052961"/>
                      <a:gd name="connsiteX13" fmla="*/ 3620763 w 4193934"/>
                      <a:gd name="connsiteY13" fmla="*/ 4052961 h 4052961"/>
                      <a:gd name="connsiteX14" fmla="*/ 3047592 w 4193934"/>
                      <a:gd name="connsiteY14" fmla="*/ 4052961 h 4052961"/>
                      <a:gd name="connsiteX15" fmla="*/ 2306664 w 4193934"/>
                      <a:gd name="connsiteY15" fmla="*/ 4052961 h 4052961"/>
                      <a:gd name="connsiteX16" fmla="*/ 1733493 w 4193934"/>
                      <a:gd name="connsiteY16" fmla="*/ 4052961 h 4052961"/>
                      <a:gd name="connsiteX17" fmla="*/ 1034504 w 4193934"/>
                      <a:gd name="connsiteY17" fmla="*/ 4052961 h 4052961"/>
                      <a:gd name="connsiteX18" fmla="*/ 0 w 4193934"/>
                      <a:gd name="connsiteY18" fmla="*/ 4052961 h 4052961"/>
                      <a:gd name="connsiteX19" fmla="*/ 0 w 4193934"/>
                      <a:gd name="connsiteY19" fmla="*/ 3377468 h 4052961"/>
                      <a:gd name="connsiteX20" fmla="*/ 0 w 4193934"/>
                      <a:gd name="connsiteY20" fmla="*/ 2701974 h 4052961"/>
                      <a:gd name="connsiteX21" fmla="*/ 0 w 4193934"/>
                      <a:gd name="connsiteY21" fmla="*/ 1945421 h 4052961"/>
                      <a:gd name="connsiteX22" fmla="*/ 0 w 4193934"/>
                      <a:gd name="connsiteY22" fmla="*/ 1310457 h 4052961"/>
                      <a:gd name="connsiteX23" fmla="*/ 0 w 4193934"/>
                      <a:gd name="connsiteY23" fmla="*/ 675494 h 4052961"/>
                      <a:gd name="connsiteX24" fmla="*/ 0 w 4193934"/>
                      <a:gd name="connsiteY24" fmla="*/ 0 h 4052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193934" h="4052961" fill="none" extrusionOk="0">
                        <a:moveTo>
                          <a:pt x="0" y="0"/>
                        </a:moveTo>
                        <a:cubicBezTo>
                          <a:pt x="191338" y="2435"/>
                          <a:pt x="331334" y="-7799"/>
                          <a:pt x="573171" y="0"/>
                        </a:cubicBezTo>
                        <a:cubicBezTo>
                          <a:pt x="815008" y="7799"/>
                          <a:pt x="1047078" y="21132"/>
                          <a:pt x="1356039" y="0"/>
                        </a:cubicBezTo>
                        <a:cubicBezTo>
                          <a:pt x="1665000" y="-21132"/>
                          <a:pt x="1786310" y="19925"/>
                          <a:pt x="2096967" y="0"/>
                        </a:cubicBezTo>
                        <a:cubicBezTo>
                          <a:pt x="2407624" y="-19925"/>
                          <a:pt x="2419684" y="19770"/>
                          <a:pt x="2670138" y="0"/>
                        </a:cubicBezTo>
                        <a:cubicBezTo>
                          <a:pt x="2920592" y="-19770"/>
                          <a:pt x="3055931" y="2050"/>
                          <a:pt x="3327188" y="0"/>
                        </a:cubicBezTo>
                        <a:cubicBezTo>
                          <a:pt x="3598445" y="-2050"/>
                          <a:pt x="3893007" y="-33539"/>
                          <a:pt x="4193934" y="0"/>
                        </a:cubicBezTo>
                        <a:cubicBezTo>
                          <a:pt x="4171204" y="223306"/>
                          <a:pt x="4169208" y="495954"/>
                          <a:pt x="4193934" y="675494"/>
                        </a:cubicBezTo>
                        <a:cubicBezTo>
                          <a:pt x="4218660" y="855034"/>
                          <a:pt x="4213224" y="1033394"/>
                          <a:pt x="4193934" y="1269928"/>
                        </a:cubicBezTo>
                        <a:cubicBezTo>
                          <a:pt x="4174644" y="1506462"/>
                          <a:pt x="4217044" y="1674696"/>
                          <a:pt x="4193934" y="1823832"/>
                        </a:cubicBezTo>
                        <a:cubicBezTo>
                          <a:pt x="4170824" y="1972968"/>
                          <a:pt x="4208477" y="2241992"/>
                          <a:pt x="4193934" y="2418267"/>
                        </a:cubicBezTo>
                        <a:cubicBezTo>
                          <a:pt x="4179391" y="2594542"/>
                          <a:pt x="4225632" y="2851818"/>
                          <a:pt x="4193934" y="3134290"/>
                        </a:cubicBezTo>
                        <a:cubicBezTo>
                          <a:pt x="4162236" y="3416762"/>
                          <a:pt x="4159040" y="3808599"/>
                          <a:pt x="4193934" y="4052961"/>
                        </a:cubicBezTo>
                        <a:cubicBezTo>
                          <a:pt x="4032190" y="4062356"/>
                          <a:pt x="3898092" y="4027332"/>
                          <a:pt x="3620763" y="4052961"/>
                        </a:cubicBezTo>
                        <a:cubicBezTo>
                          <a:pt x="3343434" y="4078590"/>
                          <a:pt x="3276700" y="4060393"/>
                          <a:pt x="3047592" y="4052961"/>
                        </a:cubicBezTo>
                        <a:cubicBezTo>
                          <a:pt x="2818484" y="4045529"/>
                          <a:pt x="2462352" y="4088541"/>
                          <a:pt x="2306664" y="4052961"/>
                        </a:cubicBezTo>
                        <a:cubicBezTo>
                          <a:pt x="2150976" y="4017381"/>
                          <a:pt x="1897659" y="4054767"/>
                          <a:pt x="1733493" y="4052961"/>
                        </a:cubicBezTo>
                        <a:cubicBezTo>
                          <a:pt x="1569327" y="4051155"/>
                          <a:pt x="1326416" y="4051082"/>
                          <a:pt x="1034504" y="4052961"/>
                        </a:cubicBezTo>
                        <a:cubicBezTo>
                          <a:pt x="742592" y="4054840"/>
                          <a:pt x="259309" y="4083880"/>
                          <a:pt x="0" y="4052961"/>
                        </a:cubicBezTo>
                        <a:cubicBezTo>
                          <a:pt x="-16045" y="3778960"/>
                          <a:pt x="12733" y="3708386"/>
                          <a:pt x="0" y="3377468"/>
                        </a:cubicBezTo>
                        <a:cubicBezTo>
                          <a:pt x="-12733" y="3046550"/>
                          <a:pt x="-9701" y="2926418"/>
                          <a:pt x="0" y="2701974"/>
                        </a:cubicBezTo>
                        <a:cubicBezTo>
                          <a:pt x="9701" y="2477530"/>
                          <a:pt x="-33097" y="2119873"/>
                          <a:pt x="0" y="1945421"/>
                        </a:cubicBezTo>
                        <a:cubicBezTo>
                          <a:pt x="33097" y="1770969"/>
                          <a:pt x="-12706" y="1489609"/>
                          <a:pt x="0" y="1310457"/>
                        </a:cubicBezTo>
                        <a:cubicBezTo>
                          <a:pt x="12706" y="1131305"/>
                          <a:pt x="-23021" y="966926"/>
                          <a:pt x="0" y="675494"/>
                        </a:cubicBezTo>
                        <a:cubicBezTo>
                          <a:pt x="23021" y="384062"/>
                          <a:pt x="-18688" y="151859"/>
                          <a:pt x="0" y="0"/>
                        </a:cubicBezTo>
                        <a:close/>
                      </a:path>
                      <a:path w="4193934" h="4052961" stroke="0" extrusionOk="0">
                        <a:moveTo>
                          <a:pt x="0" y="0"/>
                        </a:moveTo>
                        <a:cubicBezTo>
                          <a:pt x="135775" y="13900"/>
                          <a:pt x="352177" y="6115"/>
                          <a:pt x="657050" y="0"/>
                        </a:cubicBezTo>
                        <a:cubicBezTo>
                          <a:pt x="961923" y="-6115"/>
                          <a:pt x="1087066" y="2103"/>
                          <a:pt x="1230221" y="0"/>
                        </a:cubicBezTo>
                        <a:cubicBezTo>
                          <a:pt x="1373376" y="-2103"/>
                          <a:pt x="1747266" y="18532"/>
                          <a:pt x="2013088" y="0"/>
                        </a:cubicBezTo>
                        <a:cubicBezTo>
                          <a:pt x="2278910" y="-18532"/>
                          <a:pt x="2428786" y="12751"/>
                          <a:pt x="2670138" y="0"/>
                        </a:cubicBezTo>
                        <a:cubicBezTo>
                          <a:pt x="2911490" y="-12751"/>
                          <a:pt x="3118187" y="-27035"/>
                          <a:pt x="3327188" y="0"/>
                        </a:cubicBezTo>
                        <a:cubicBezTo>
                          <a:pt x="3536189" y="27035"/>
                          <a:pt x="3964895" y="-9436"/>
                          <a:pt x="4193934" y="0"/>
                        </a:cubicBezTo>
                        <a:cubicBezTo>
                          <a:pt x="4222706" y="251925"/>
                          <a:pt x="4168842" y="420230"/>
                          <a:pt x="4193934" y="594434"/>
                        </a:cubicBezTo>
                        <a:cubicBezTo>
                          <a:pt x="4219026" y="768638"/>
                          <a:pt x="4206729" y="941519"/>
                          <a:pt x="4193934" y="1269928"/>
                        </a:cubicBezTo>
                        <a:cubicBezTo>
                          <a:pt x="4181139" y="1598337"/>
                          <a:pt x="4164647" y="1618833"/>
                          <a:pt x="4193934" y="1864362"/>
                        </a:cubicBezTo>
                        <a:cubicBezTo>
                          <a:pt x="4223221" y="2109891"/>
                          <a:pt x="4167393" y="2214030"/>
                          <a:pt x="4193934" y="2458796"/>
                        </a:cubicBezTo>
                        <a:cubicBezTo>
                          <a:pt x="4220475" y="2703562"/>
                          <a:pt x="4186017" y="2830763"/>
                          <a:pt x="4193934" y="3134290"/>
                        </a:cubicBezTo>
                        <a:cubicBezTo>
                          <a:pt x="4201851" y="3437817"/>
                          <a:pt x="4187990" y="3858963"/>
                          <a:pt x="4193934" y="4052961"/>
                        </a:cubicBezTo>
                        <a:cubicBezTo>
                          <a:pt x="4013760" y="4075929"/>
                          <a:pt x="3868051" y="4080767"/>
                          <a:pt x="3620763" y="4052961"/>
                        </a:cubicBezTo>
                        <a:cubicBezTo>
                          <a:pt x="3373475" y="4025155"/>
                          <a:pt x="3153181" y="4021737"/>
                          <a:pt x="2837895" y="4052961"/>
                        </a:cubicBezTo>
                        <a:cubicBezTo>
                          <a:pt x="2522609" y="4084185"/>
                          <a:pt x="2376601" y="4081646"/>
                          <a:pt x="2222785" y="4052961"/>
                        </a:cubicBezTo>
                        <a:cubicBezTo>
                          <a:pt x="2068969" y="4024277"/>
                          <a:pt x="1812094" y="4079411"/>
                          <a:pt x="1523796" y="4052961"/>
                        </a:cubicBezTo>
                        <a:cubicBezTo>
                          <a:pt x="1235498" y="4026511"/>
                          <a:pt x="960442" y="4038527"/>
                          <a:pt x="740928" y="4052961"/>
                        </a:cubicBezTo>
                        <a:cubicBezTo>
                          <a:pt x="521414" y="4067395"/>
                          <a:pt x="247166" y="4057753"/>
                          <a:pt x="0" y="4052961"/>
                        </a:cubicBezTo>
                        <a:cubicBezTo>
                          <a:pt x="4818" y="3901979"/>
                          <a:pt x="-20535" y="3708496"/>
                          <a:pt x="0" y="3499056"/>
                        </a:cubicBezTo>
                        <a:cubicBezTo>
                          <a:pt x="20535" y="3289617"/>
                          <a:pt x="25205" y="3083474"/>
                          <a:pt x="0" y="2904622"/>
                        </a:cubicBezTo>
                        <a:cubicBezTo>
                          <a:pt x="-25205" y="2725770"/>
                          <a:pt x="-24520" y="2421315"/>
                          <a:pt x="0" y="2269658"/>
                        </a:cubicBezTo>
                        <a:cubicBezTo>
                          <a:pt x="24520" y="2118001"/>
                          <a:pt x="30029" y="1813344"/>
                          <a:pt x="0" y="1513105"/>
                        </a:cubicBezTo>
                        <a:cubicBezTo>
                          <a:pt x="-30029" y="1212866"/>
                          <a:pt x="-27334" y="1137980"/>
                          <a:pt x="0" y="837612"/>
                        </a:cubicBezTo>
                        <a:cubicBezTo>
                          <a:pt x="27334" y="537244"/>
                          <a:pt x="13536" y="29487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B58C0B-1545-97B2-BAF7-F963C9CB1171}"/>
              </a:ext>
            </a:extLst>
          </p:cNvPr>
          <p:cNvSpPr/>
          <p:nvPr/>
        </p:nvSpPr>
        <p:spPr bwMode="auto">
          <a:xfrm>
            <a:off x="270342" y="5785121"/>
            <a:ext cx="4031311" cy="659958"/>
          </a:xfrm>
          <a:prstGeom prst="round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9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dotnet </a:t>
            </a:r>
            <a:r>
              <a:rPr lang="en-US" sz="1900" b="1" dirty="0" err="1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ef</a:t>
            </a:r>
            <a:r>
              <a:rPr lang="en-US" sz="19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 migrations add “</a:t>
            </a:r>
            <a:r>
              <a:rPr lang="en-US" sz="1900" b="1" dirty="0" err="1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init</a:t>
            </a:r>
            <a:r>
              <a:rPr lang="en-US" sz="19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66CE19-E8C6-2E53-473F-7F79094AE08E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276250" y="5125840"/>
            <a:ext cx="9748" cy="659281"/>
          </a:xfrm>
          <a:prstGeom prst="straightConnector1">
            <a:avLst/>
          </a:prstGeom>
          <a:ln w="50800">
            <a:solidFill>
              <a:srgbClr val="D4EC8E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D0B564-5FF2-BC4E-F4F7-B49CFC1B2C2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301653" y="5207000"/>
            <a:ext cx="723722" cy="908100"/>
          </a:xfrm>
          <a:prstGeom prst="straightConnector1">
            <a:avLst/>
          </a:prstGeom>
          <a:ln w="50800">
            <a:solidFill>
              <a:srgbClr val="D4EC8E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2525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2813447"/>
            <a:ext cx="7305914" cy="1231106"/>
          </a:xfrm>
        </p:spPr>
        <p:txBody>
          <a:bodyPr/>
          <a:lstStyle/>
          <a:p>
            <a:pPr algn="l"/>
            <a:r>
              <a:rPr lang="en-US" dirty="0"/>
              <a:t>Let’s see the Benchmark code</a:t>
            </a:r>
          </a:p>
        </p:txBody>
      </p:sp>
    </p:spTree>
    <p:extLst>
      <p:ext uri="{BB962C8B-B14F-4D97-AF65-F5344CB8AC3E}">
        <p14:creationId xmlns:p14="http://schemas.microsoft.com/office/powerpoint/2010/main" val="119610042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938</Words>
  <Application>Microsoft Office PowerPoint</Application>
  <PresentationFormat>Widescreen</PresentationFormat>
  <Paragraphs>148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Lora SemiBold</vt:lpstr>
      <vt:lpstr>Segoe UI</vt:lpstr>
      <vt:lpstr>Open Sans</vt:lpstr>
      <vt:lpstr>Calibri</vt:lpstr>
      <vt:lpstr>Source Sans Pro</vt:lpstr>
      <vt:lpstr>Consolas</vt:lpstr>
      <vt:lpstr>Arial</vt:lpstr>
      <vt:lpstr>Wingdings</vt:lpstr>
      <vt:lpstr>Segoe Sans Text</vt:lpstr>
      <vt:lpstr>Times New Roman</vt:lpstr>
      <vt:lpstr>Azure 2023 Template</vt:lpstr>
      <vt:lpstr>Navigating Async Challenges in EF Core for Large Data Retrieval</vt:lpstr>
      <vt:lpstr>Senior Software Engineer at </vt:lpstr>
      <vt:lpstr>Agenda </vt:lpstr>
      <vt:lpstr>01</vt:lpstr>
      <vt:lpstr>In EF Core, Async operation is much slower than Sync operation when dealing with Large data set.</vt:lpstr>
      <vt:lpstr>The reasons to have large data set: - Varchar(max) - Varbinary(max) - Many rows (not focused here)</vt:lpstr>
      <vt:lpstr>02</vt:lpstr>
      <vt:lpstr>Entities &amp; Tables</vt:lpstr>
      <vt:lpstr>Let’s see the Benchmark code</vt:lpstr>
      <vt:lpstr>The numbers (EF Core 9-rc2)</vt:lpstr>
      <vt:lpstr>03</vt:lpstr>
      <vt:lpstr>Question:  Could EF Core actually be the culprit when using Sql-Server provider?</vt:lpstr>
      <vt:lpstr>How does EF Core execute a query?</vt:lpstr>
      <vt:lpstr>How to find which version of SqlClient is using in EF Core?</vt:lpstr>
      <vt:lpstr>The benchmark result for SqlClient 5.1.6</vt:lpstr>
      <vt:lpstr>The reported issue in the SqlClient repo</vt:lpstr>
      <vt:lpstr>How SqlClient is dealing with SqlServer?</vt:lpstr>
      <vt:lpstr>How TDS works</vt:lpstr>
      <vt:lpstr>What is the main issue?</vt:lpstr>
      <vt:lpstr>04</vt:lpstr>
      <vt:lpstr>Possible solutions:</vt:lpstr>
      <vt:lpstr>Possible solutions:</vt:lpstr>
      <vt:lpstr>Possible solutions:</vt:lpstr>
      <vt:lpstr>Possible solutions:</vt:lpstr>
      <vt:lpstr>05</vt:lpstr>
      <vt:lpstr>The numbers (EF Core 9-rc2)</vt:lpstr>
      <vt:lpstr>06</vt:lpstr>
      <vt:lpstr>Takeaways</vt:lpstr>
      <vt:lpstr>Resources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2024-11-10T16:25:17Z</dcterms:modified>
  <cp:category/>
</cp:coreProperties>
</file>